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media/image9.png" ContentType="image/png"/>
  <Override PartName="/ppt/media/image57.png" ContentType="image/png"/>
  <Override PartName="/ppt/media/image1.png" ContentType="image/png"/>
  <Override PartName="/ppt/media/image58.png" ContentType="image/png"/>
  <Override PartName="/ppt/media/image2.png" ContentType="image/png"/>
  <Override PartName="/ppt/media/image59.png" ContentType="image/png"/>
  <Override PartName="/ppt/media/image3.png" ContentType="image/png"/>
  <Override PartName="/ppt/media/image4.png" ContentType="image/png"/>
  <Override PartName="/ppt/media/image16.wmf" ContentType="image/x-wmf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34.wmf" ContentType="image/x-wmf"/>
  <Override PartName="/ppt/media/image23.png" ContentType="image/png"/>
  <Override PartName="/ppt/media/image35.wmf" ContentType="image/x-wmf"/>
  <Override PartName="/ppt/media/image24.png" ContentType="image/png"/>
  <Override PartName="/ppt/media/image36.wmf" ContentType="image/x-wmf"/>
  <Override PartName="/ppt/media/image25.png" ContentType="image/png"/>
  <Override PartName="/ppt/media/image37.wmf" ContentType="image/x-wmf"/>
  <Override PartName="/ppt/media/image26.png" ContentType="image/png"/>
  <Override PartName="/ppt/media/image38.wmf" ContentType="image/x-wmf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baf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231280" y="986040"/>
            <a:ext cx="7728840" cy="1145160"/>
          </a:xfrm>
          <a:prstGeom prst="rect">
            <a:avLst/>
          </a:prstGeom>
        </p:spPr>
        <p:txBody>
          <a:bodyPr lIns="0" rIns="0" tIns="0" bIns="0" anchor="ctr" anchorCtr="1">
            <a:sp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7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wmf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image" Target="../media/image35.wmf"/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5" Type="http://schemas.openxmlformats.org/officeDocument/2006/relationships/image" Target="../media/image38.wmf"/><Relationship Id="rId6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Relationship Id="rId1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523880" y="1117440"/>
            <a:ext cx="9355320" cy="2564640"/>
          </a:xfrm>
          <a:prstGeom prst="rect">
            <a:avLst/>
          </a:prstGeom>
          <a:solidFill>
            <a:srgbClr val="ffffff"/>
          </a:solidFill>
          <a:ln w="3816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4320" rIns="274320" tIns="182880" bIns="182880" anchor="ctr" anchorCtr="1">
            <a:normAutofit fontScale="41000"/>
          </a:bodyPr>
          <a:p>
            <a:pPr algn="ctr">
              <a:lnSpc>
                <a:spcPct val="90000"/>
              </a:lnSpc>
            </a:pPr>
            <a:r>
              <a:rPr b="1" lang="ru-RU" sz="2800" spc="197" strike="noStrike" cap="all">
                <a:solidFill>
                  <a:srgbClr val="262626"/>
                </a:solidFill>
                <a:latin typeface="Gill Sans MT"/>
              </a:rPr>
              <a:t>Методические рекомендации для специалистов культурно-досуговых учреждений Калужской области по методике заполнения формы статистической отчетности 7-нк </a:t>
            </a:r>
            <a:br/>
            <a:r>
              <a:rPr b="0" lang="ru-RU" sz="2800" spc="197" strike="noStrike" cap="all">
                <a:solidFill>
                  <a:srgbClr val="262626"/>
                </a:solidFill>
                <a:latin typeface="Gill Sans MT"/>
              </a:rPr>
              <a:t>«Сведения об организации </a:t>
            </a:r>
            <a:br/>
            <a:r>
              <a:rPr b="0" lang="ru-RU" sz="2800" spc="197" strike="noStrike" cap="all">
                <a:solidFill>
                  <a:srgbClr val="262626"/>
                </a:solidFill>
                <a:latin typeface="Gill Sans MT"/>
              </a:rPr>
              <a:t>культурно-досугового типа» </a:t>
            </a:r>
            <a:r>
              <a:rPr b="1" lang="ru-RU" sz="2800" spc="197" strike="noStrike" cap="all">
                <a:solidFill>
                  <a:srgbClr val="262626"/>
                </a:solidFill>
                <a:latin typeface="Gill Sans MT"/>
              </a:rPr>
              <a:t>за </a:t>
            </a:r>
            <a:r>
              <a:rPr b="1" lang="ru-RU" sz="2800" spc="197" strike="noStrike" cap="all">
                <a:solidFill>
                  <a:srgbClr val="262626"/>
                </a:solidFill>
                <a:latin typeface="Arial Black"/>
              </a:rPr>
              <a:t>2023</a:t>
            </a:r>
            <a:r>
              <a:rPr b="1" lang="ru-RU" sz="2800" spc="197" strike="noStrike" cap="all">
                <a:solidFill>
                  <a:srgbClr val="262626"/>
                </a:solidFill>
                <a:latin typeface="Gill Sans MT"/>
              </a:rPr>
              <a:t> год.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2018520" y="4532760"/>
            <a:ext cx="8660520" cy="208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i="1" lang="ru-RU" sz="2000" spc="-1" strike="noStrike">
                <a:solidFill>
                  <a:srgbClr val="000000"/>
                </a:solidFill>
                <a:latin typeface="Bahnschrift SemiBold"/>
              </a:rPr>
              <a:t> </a:t>
            </a:r>
            <a:r>
              <a:rPr b="1" i="1" lang="ru-RU" sz="2000" spc="-1" strike="noStrike">
                <a:solidFill>
                  <a:srgbClr val="000000"/>
                </a:solidFill>
                <a:latin typeface="Bahnschrift SemiBold"/>
              </a:rPr>
              <a:t>При заполнении  ФСН рекомендуется ознакомиться с предложенными указаниями по заполнению всех  разделов формы 7-НК.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i="1" lang="ru-RU" sz="2000" spc="-1" strike="noStrike">
                <a:solidFill>
                  <a:srgbClr val="000000"/>
                </a:solidFill>
                <a:latin typeface="Bahnschrift SemiBold"/>
              </a:rPr>
              <a:t>Все  показатели, приведенные в форме, должны соответствовать  данным первичной учетной документации, имеющейся в учреждении.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78" name="Рисунок 3" descr=""/>
          <p:cNvPicPr/>
          <p:nvPr/>
        </p:nvPicPr>
        <p:blipFill>
          <a:blip r:embed="rId1"/>
          <a:stretch/>
        </p:blipFill>
        <p:spPr>
          <a:xfrm>
            <a:off x="1545120" y="4648320"/>
            <a:ext cx="473040" cy="393120"/>
          </a:xfrm>
          <a:prstGeom prst="rect">
            <a:avLst/>
          </a:prstGeom>
          <a:ln>
            <a:noFill/>
          </a:ln>
        </p:spPr>
      </p:pic>
      <p:pic>
        <p:nvPicPr>
          <p:cNvPr id="79" name="Рисунок 4" descr=""/>
          <p:cNvPicPr/>
          <p:nvPr/>
        </p:nvPicPr>
        <p:blipFill>
          <a:blip r:embed="rId2"/>
          <a:stretch/>
        </p:blipFill>
        <p:spPr>
          <a:xfrm>
            <a:off x="1543320" y="5375880"/>
            <a:ext cx="474840" cy="395640"/>
          </a:xfrm>
          <a:prstGeom prst="rect">
            <a:avLst/>
          </a:prstGeom>
          <a:ln>
            <a:noFill/>
          </a:ln>
        </p:spPr>
      </p:pic>
      <p:pic>
        <p:nvPicPr>
          <p:cNvPr id="80" name="Рисунок 5" descr=""/>
          <p:cNvPicPr/>
          <p:nvPr/>
        </p:nvPicPr>
        <p:blipFill>
          <a:blip r:embed="rId3"/>
          <a:stretch/>
        </p:blipFill>
        <p:spPr>
          <a:xfrm>
            <a:off x="122400" y="121320"/>
            <a:ext cx="1308240" cy="1308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150480" y="130680"/>
            <a:ext cx="5708520" cy="36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Bahnschrift SemiBold"/>
                <a:ea typeface="DejaVu Sans"/>
              </a:rPr>
              <a:t>Раздел 3.</a:t>
            </a:r>
            <a:r>
              <a:rPr b="1" lang="ru-RU" sz="1800" spc="-1" strike="noStrike">
                <a:solidFill>
                  <a:srgbClr val="000000"/>
                </a:solidFill>
                <a:latin typeface="Gill Sans MT"/>
                <a:ea typeface="DejaVu Sans"/>
              </a:rPr>
              <a:t> Культурно-массовые мероприятия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1933920" y="567720"/>
            <a:ext cx="811296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ff0000"/>
                </a:solidFill>
                <a:latin typeface="Calibri"/>
                <a:ea typeface="Calibri"/>
              </a:rPr>
              <a:t>Раздел значимый для выполнения муниципального задания и показателей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ff0000"/>
                </a:solidFill>
                <a:latin typeface="Calibri"/>
                <a:ea typeface="Calibri"/>
              </a:rPr>
              <a:t> </a:t>
            </a:r>
            <a:r>
              <a:rPr b="1" i="1" lang="ru-RU" sz="1800" spc="-1" strike="noStrike" u="sng">
                <a:solidFill>
                  <a:srgbClr val="ff0000"/>
                </a:solidFill>
                <a:uFillTx/>
                <a:latin typeface="Calibri"/>
                <a:ea typeface="Calibri"/>
              </a:rPr>
              <a:t>национального проекта «Культура»</a:t>
            </a:r>
            <a:r>
              <a:rPr b="1" i="1" lang="ru-RU" sz="1800" spc="-1" strike="noStrike">
                <a:solidFill>
                  <a:srgbClr val="ff0000"/>
                </a:solidFill>
                <a:latin typeface="Calibri"/>
                <a:ea typeface="Calibri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62" name="Рисунок 7" descr=""/>
          <p:cNvPicPr/>
          <p:nvPr/>
        </p:nvPicPr>
        <p:blipFill>
          <a:blip r:embed="rId1"/>
          <a:stretch/>
        </p:blipFill>
        <p:spPr>
          <a:xfrm>
            <a:off x="1286280" y="554040"/>
            <a:ext cx="646920" cy="646920"/>
          </a:xfrm>
          <a:prstGeom prst="rect">
            <a:avLst/>
          </a:prstGeom>
          <a:ln>
            <a:noFill/>
          </a:ln>
        </p:spPr>
      </p:pic>
      <p:sp>
        <p:nvSpPr>
          <p:cNvPr id="163" name="CustomShape 3"/>
          <p:cNvSpPr/>
          <p:nvPr/>
        </p:nvSpPr>
        <p:spPr>
          <a:xfrm>
            <a:off x="1150560" y="1227240"/>
            <a:ext cx="9867240" cy="195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ru-RU" sz="1600" spc="-1" strike="noStrike">
                <a:solidFill>
                  <a:srgbClr val="000000"/>
                </a:solidFill>
                <a:latin typeface="Gill Sans MT"/>
                <a:ea typeface="DejaVu Sans"/>
              </a:rPr>
              <a:t>Число мероприятий, из них платных 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ru-RU" sz="1600" spc="-1" strike="noStrike">
                <a:solidFill>
                  <a:srgbClr val="000000"/>
                </a:solidFill>
                <a:latin typeface="Gill Sans MT"/>
                <a:ea typeface="DejaVu Sans"/>
              </a:rPr>
              <a:t>Посещаемость (кол-во человек) (выделить)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ru-RU" sz="1600" spc="-1" strike="noStrike">
                <a:solidFill>
                  <a:srgbClr val="000000"/>
                </a:solidFill>
                <a:latin typeface="Gill Sans MT"/>
                <a:ea typeface="DejaVu Sans"/>
              </a:rPr>
              <a:t>Классификация мероприятий должна соответствовать номенклатуре муниципальных работ /услуг, выполняемых КДУ   (Распоряжение  Минкультуры РФ№ 6 от18.09.2009 г.)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ru-RU" sz="1600" spc="-1" strike="noStrike">
                <a:solidFill>
                  <a:srgbClr val="ff0000"/>
                </a:solidFill>
                <a:latin typeface="Gill Sans MT"/>
                <a:ea typeface="DejaVu Sans"/>
              </a:rPr>
              <a:t>Число культурно-массовых мероприятий=культурно-досуговые+ информационно- просветительские </a:t>
            </a:r>
            <a:r>
              <a:rPr b="0" lang="ru-RU" sz="1600" spc="-1" strike="noStrike" u="sng">
                <a:solidFill>
                  <a:srgbClr val="ff0000"/>
                </a:solidFill>
                <a:uFillTx/>
                <a:latin typeface="Gill Sans MT"/>
                <a:ea typeface="DejaVu Sans"/>
              </a:rPr>
              <a:t>(держим  в уме)         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64" name="Рисунок 9" descr=""/>
          <p:cNvPicPr/>
          <p:nvPr/>
        </p:nvPicPr>
        <p:blipFill>
          <a:blip r:embed="rId2"/>
          <a:stretch/>
        </p:blipFill>
        <p:spPr>
          <a:xfrm>
            <a:off x="789120" y="2155320"/>
            <a:ext cx="360720" cy="336600"/>
          </a:xfrm>
          <a:prstGeom prst="rect">
            <a:avLst/>
          </a:prstGeom>
          <a:ln>
            <a:noFill/>
          </a:ln>
        </p:spPr>
      </p:pic>
      <p:pic>
        <p:nvPicPr>
          <p:cNvPr id="165" name="Рисунок 10" descr=""/>
          <p:cNvPicPr/>
          <p:nvPr/>
        </p:nvPicPr>
        <p:blipFill>
          <a:blip r:embed="rId3"/>
          <a:stretch/>
        </p:blipFill>
        <p:spPr>
          <a:xfrm>
            <a:off x="789120" y="1699560"/>
            <a:ext cx="360720" cy="295560"/>
          </a:xfrm>
          <a:prstGeom prst="rect">
            <a:avLst/>
          </a:prstGeom>
          <a:ln>
            <a:noFill/>
          </a:ln>
        </p:spPr>
      </p:pic>
      <p:pic>
        <p:nvPicPr>
          <p:cNvPr id="166" name="Рисунок 11" descr=""/>
          <p:cNvPicPr/>
          <p:nvPr/>
        </p:nvPicPr>
        <p:blipFill>
          <a:blip r:embed="rId4"/>
          <a:stretch/>
        </p:blipFill>
        <p:spPr>
          <a:xfrm>
            <a:off x="810720" y="1255680"/>
            <a:ext cx="339120" cy="277920"/>
          </a:xfrm>
          <a:prstGeom prst="rect">
            <a:avLst/>
          </a:prstGeom>
          <a:ln>
            <a:noFill/>
          </a:ln>
        </p:spPr>
      </p:pic>
      <p:pic>
        <p:nvPicPr>
          <p:cNvPr id="167" name="Рисунок 12" descr=""/>
          <p:cNvPicPr/>
          <p:nvPr/>
        </p:nvPicPr>
        <p:blipFill>
          <a:blip r:embed="rId5"/>
          <a:stretch/>
        </p:blipFill>
        <p:spPr>
          <a:xfrm>
            <a:off x="789120" y="2718720"/>
            <a:ext cx="360720" cy="295560"/>
          </a:xfrm>
          <a:prstGeom prst="rect">
            <a:avLst/>
          </a:prstGeom>
          <a:ln>
            <a:noFill/>
          </a:ln>
        </p:spPr>
      </p:pic>
      <p:graphicFrame>
        <p:nvGraphicFramePr>
          <p:cNvPr id="168" name="Table 4"/>
          <p:cNvGraphicFramePr/>
          <p:nvPr/>
        </p:nvGraphicFramePr>
        <p:xfrm>
          <a:off x="192240" y="3241080"/>
          <a:ext cx="7304040" cy="3100320"/>
        </p:xfrm>
        <a:graphic>
          <a:graphicData uri="http://schemas.openxmlformats.org/drawingml/2006/table">
            <a:tbl>
              <a:tblPr/>
              <a:tblGrid>
                <a:gridCol w="787320"/>
                <a:gridCol w="259920"/>
                <a:gridCol w="670320"/>
                <a:gridCol w="597240"/>
                <a:gridCol w="696600"/>
                <a:gridCol w="696600"/>
                <a:gridCol w="733320"/>
                <a:gridCol w="733320"/>
                <a:gridCol w="804960"/>
                <a:gridCol w="716760"/>
                <a:gridCol w="608040"/>
              </a:tblGrid>
              <a:tr h="345960">
                <a:tc rowSpan="3"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12960" rIns="1296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№ </a:t>
                      </a: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стро-ки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12960" marR="12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27000" rIns="270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Культурно-массовые мероприятия,</a:t>
                      </a:r>
                      <a:br/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всего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27000" marR="27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из них</a:t>
                      </a:r>
                      <a:br/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(из графы 3)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6"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из общего числа мероприятий (графы 3)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3459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для детей</a:t>
                      </a:r>
                      <a:br/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 14 лет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для </a:t>
                      </a:r>
                      <a:br/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молодежи от 14 до 35 лет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культурно-досуговые мероприятия</a:t>
                      </a:r>
                      <a:br/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(из графы 3)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из них</a:t>
                      </a:r>
                      <a:br/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(из графы 6)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с участием инвалидов </a:t>
                      </a:r>
                      <a:br/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и лиц с ОВЗ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доступные для восприятия </a:t>
                      </a:r>
                      <a:br/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инвалидами </a:t>
                      </a:r>
                      <a:br/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и лицами с ОВЗ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27000" rIns="270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с применением</a:t>
                      </a:r>
                      <a:br/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 специализированных транспортных средств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27000" marR="27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166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для детей</a:t>
                      </a:r>
                      <a:br/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 14 лет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для молодежи от 14 до 35 лет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</a:tr>
              <a:tr h="218880"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6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7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8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9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10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11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1680">
                <a:tc>
                  <a:txBody>
                    <a:bodyPr lIns="51120" rIns="51120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Число </a:t>
                      </a:r>
                      <a:endParaRPr b="0" lang="ru-RU" sz="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мероприятий,   ед.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04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1680">
                <a:tc>
                  <a:txBody>
                    <a:bodyPr lIns="51120" rIns="51120">
                      <a:noAutofit/>
                    </a:bodyPr>
                    <a:p>
                      <a:pPr marL="1080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из них платн. мероп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05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1720">
                <a:tc>
                  <a:txBody>
                    <a:bodyPr lIns="51120" rIns="5112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Посещения на меропр., чел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06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x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x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98240">
                <a:tc>
                  <a:txBody>
                    <a:bodyPr lIns="51120" rIns="5112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 </a:t>
                      </a:r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из них ,на платных меропр.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07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x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x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1120" rIns="511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9" name="CustomShape 5"/>
          <p:cNvSpPr/>
          <p:nvPr/>
        </p:nvSpPr>
        <p:spPr>
          <a:xfrm>
            <a:off x="7647480" y="4001400"/>
            <a:ext cx="4353480" cy="1753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ru-RU" sz="1600" spc="-1" strike="noStrike">
                <a:solidFill>
                  <a:srgbClr val="000000"/>
                </a:solidFill>
                <a:latin typeface="Arial Narrow"/>
                <a:ea typeface="DejaVu Sans"/>
              </a:rPr>
              <a:t>Сумма граф 4 и 5 категорически не может быть больше значения, указанного в графе 3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ru-RU" sz="1600" spc="-1" strike="noStrike">
                <a:solidFill>
                  <a:srgbClr val="000000"/>
                </a:solidFill>
                <a:latin typeface="Arial Narrow"/>
                <a:ea typeface="DejaVu Sans"/>
              </a:rPr>
              <a:t>Если сумма граф 4 и 5 равна графе 3, то это значит, что культурно-массовых мероприятий для всех категорий населения в учреждении нет! Так быть не может!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70" name="CustomShape 6"/>
          <p:cNvSpPr/>
          <p:nvPr/>
        </p:nvSpPr>
        <p:spPr>
          <a:xfrm>
            <a:off x="9240120" y="3403440"/>
            <a:ext cx="1198440" cy="6764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ff0000"/>
                </a:solidFill>
                <a:latin typeface="Bahnschrift SemiBold SemiConden"/>
                <a:ea typeface="DejaVu Sans"/>
              </a:rPr>
              <a:t>Внимание!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Рисунок 4" descr=""/>
          <p:cNvPicPr/>
          <p:nvPr/>
        </p:nvPicPr>
        <p:blipFill>
          <a:blip r:embed="rId1"/>
          <a:srcRect l="1943" t="0" r="0" b="0"/>
          <a:stretch/>
        </p:blipFill>
        <p:spPr>
          <a:xfrm>
            <a:off x="12600" y="93960"/>
            <a:ext cx="12178440" cy="6763320"/>
          </a:xfrm>
          <a:prstGeom prst="rect">
            <a:avLst/>
          </a:prstGeom>
          <a:ln>
            <a:noFill/>
          </a:ln>
        </p:spPr>
      </p:pic>
      <p:sp>
        <p:nvSpPr>
          <p:cNvPr id="172" name="CustomShape 1"/>
          <p:cNvSpPr/>
          <p:nvPr/>
        </p:nvSpPr>
        <p:spPr>
          <a:xfrm>
            <a:off x="2311560" y="202680"/>
            <a:ext cx="9460800" cy="69840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Autofit/>
          </a:bodyPr>
          <a:p>
            <a:pPr algn="ctr">
              <a:lnSpc>
                <a:spcPct val="90000"/>
              </a:lnSpc>
            </a:pPr>
            <a:br/>
            <a:r>
              <a:rPr b="1" lang="ru-RU" sz="1400" spc="197" strike="noStrike" cap="all">
                <a:solidFill>
                  <a:srgbClr val="262626"/>
                </a:solidFill>
                <a:latin typeface="Gill Sans MT"/>
              </a:rPr>
              <a:t>Все данные должны быть учтены в течение отчетного года </a:t>
            </a:r>
            <a:br/>
            <a:r>
              <a:rPr b="1" lang="ru-RU" sz="1400" spc="197" strike="noStrike" cap="all">
                <a:solidFill>
                  <a:srgbClr val="262626"/>
                </a:solidFill>
                <a:latin typeface="Gill Sans MT"/>
              </a:rPr>
              <a:t>в  журнале учета КММ</a:t>
            </a:r>
            <a:br/>
            <a:endParaRPr b="0" lang="ru-RU" sz="1400" spc="-1" strike="noStrike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2171880" y="1010160"/>
            <a:ext cx="9790920" cy="568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i="1" lang="ru-RU" sz="3200" spc="-1" strike="noStrike">
                <a:solidFill>
                  <a:srgbClr val="000000"/>
                </a:solidFill>
                <a:latin typeface="Sitka Banner"/>
                <a:ea typeface="DejaVu Sans"/>
              </a:rPr>
              <a:t>1. </a:t>
            </a:r>
            <a:r>
              <a:rPr b="1" i="1" lang="ru-RU" sz="2000" spc="-1" strike="noStrike" u="sng">
                <a:solidFill>
                  <a:srgbClr val="000000"/>
                </a:solidFill>
                <a:uFillTx/>
                <a:latin typeface="Sitka Banner"/>
                <a:ea typeface="DejaVu Sans"/>
              </a:rPr>
              <a:t>Журнал учета культурно-массовых мероприятий (далее - КММ) в учреждении культуры клубного типа является документом строгой отчетности. Это главная форма контроля по итогам планирования культурно-досуговой работы.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i="1" lang="ru-RU" sz="2000" spc="-1" strike="noStrike">
                <a:solidFill>
                  <a:srgbClr val="000000"/>
                </a:solidFill>
                <a:latin typeface="Sitka Banner"/>
                <a:ea typeface="DejaVu Sans"/>
              </a:rPr>
              <a:t>2. </a:t>
            </a:r>
            <a:r>
              <a:rPr b="1" i="1" lang="ru-RU" sz="2000" spc="-1" strike="noStrike" u="sng">
                <a:solidFill>
                  <a:srgbClr val="000000"/>
                </a:solidFill>
                <a:uFillTx/>
                <a:latin typeface="Sitka Banner"/>
                <a:ea typeface="DejaVu Sans"/>
              </a:rPr>
              <a:t>В журнал вносятся все КММ, которые подразделяются на культурно-досуговые и информационно-просветительские на платной и бесплатной основах, проводимые данным клубным учреждением как в своем помещении, так и на других площадках.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i="1" lang="ru-RU" sz="2000" spc="-1" strike="noStrike">
                <a:solidFill>
                  <a:srgbClr val="000000"/>
                </a:solidFill>
                <a:latin typeface="Sitka Banner"/>
                <a:ea typeface="DejaVu Sans"/>
              </a:rPr>
              <a:t>3. </a:t>
            </a:r>
            <a:r>
              <a:rPr b="1" i="1" lang="ru-RU" sz="2000" spc="-1" strike="noStrike" u="sng">
                <a:solidFill>
                  <a:srgbClr val="000000"/>
                </a:solidFill>
                <a:uFillTx/>
                <a:latin typeface="Sitka Banner"/>
                <a:ea typeface="DejaVu Sans"/>
              </a:rPr>
              <a:t>Каждое проведенное по плану мероприятие записывается отдельно в соответствующие графы журнала.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i="1" lang="ru-RU" sz="2000" spc="-1" strike="noStrike">
                <a:solidFill>
                  <a:srgbClr val="000000"/>
                </a:solidFill>
                <a:latin typeface="Sitka Banner"/>
                <a:ea typeface="DejaVu Sans"/>
              </a:rPr>
              <a:t>4. </a:t>
            </a:r>
            <a:r>
              <a:rPr b="1" i="1" lang="ru-RU" sz="2000" spc="-1" strike="noStrike" u="sng">
                <a:solidFill>
                  <a:srgbClr val="000000"/>
                </a:solidFill>
                <a:uFillTx/>
                <a:latin typeface="Sitka Banner"/>
                <a:ea typeface="DejaVu Sans"/>
              </a:rPr>
              <a:t>Всю необходимую информацию о мероприятии предоставляет ответственный за мероприятие, заверяет ее своей подписью. Форма и название мероприятия указывается полностью (без сокращений).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i="1" lang="ru-RU" sz="2000" spc="-1" strike="noStrike">
                <a:solidFill>
                  <a:srgbClr val="000000"/>
                </a:solidFill>
                <a:latin typeface="Sitka Banner"/>
                <a:ea typeface="DejaVu Sans"/>
              </a:rPr>
              <a:t>5. </a:t>
            </a:r>
            <a:r>
              <a:rPr b="1" i="1" lang="ru-RU" sz="2000" spc="-1" strike="noStrike" u="sng">
                <a:solidFill>
                  <a:srgbClr val="000000"/>
                </a:solidFill>
                <a:uFillTx/>
                <a:latin typeface="Sitka Banner"/>
                <a:ea typeface="DejaVu Sans"/>
              </a:rPr>
              <a:t>Количественные итоги за истекший месяц заносятся в таблицу «Показатели учета КММ» не позднее 2-го числа месяца, следующего за отчетным.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i="1" lang="ru-RU" sz="2000" spc="-1" strike="noStrike">
                <a:solidFill>
                  <a:srgbClr val="000000"/>
                </a:solidFill>
                <a:latin typeface="Sitka Banner"/>
                <a:ea typeface="DejaVu Sans"/>
              </a:rPr>
              <a:t>6. </a:t>
            </a:r>
            <a:r>
              <a:rPr b="1" i="1" lang="ru-RU" sz="2000" spc="-1" strike="noStrike" u="sng">
                <a:solidFill>
                  <a:srgbClr val="000000"/>
                </a:solidFill>
                <a:uFillTx/>
                <a:latin typeface="Sitka Banner"/>
                <a:ea typeface="DejaVu Sans"/>
              </a:rPr>
              <a:t>Показатели работы учреждения культуры клубного типа за год составляются из суммы ежемесячных итогов его работы и заносятся в графу «Всего за год».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 rot="16200000">
            <a:off x="-1312200" y="2314800"/>
            <a:ext cx="5708880" cy="36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Bahnschrift SemiBold"/>
                <a:ea typeface="DejaVu Sans"/>
              </a:rPr>
              <a:t>Раздел 3.</a:t>
            </a:r>
            <a:r>
              <a:rPr b="1" lang="ru-RU" sz="1800" spc="-1" strike="noStrike">
                <a:solidFill>
                  <a:srgbClr val="000000"/>
                </a:solidFill>
                <a:latin typeface="Gill Sans MT"/>
                <a:ea typeface="DejaVu Sans"/>
              </a:rPr>
              <a:t> Культурно-массовые мероприятия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2231280" y="964800"/>
            <a:ext cx="7728840" cy="118800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2"/>
          <p:cNvSpPr/>
          <p:nvPr/>
        </p:nvSpPr>
        <p:spPr>
          <a:xfrm>
            <a:off x="2231280" y="2638080"/>
            <a:ext cx="7728840" cy="31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9bafb5"/>
              </a:buClr>
              <a:buFont typeface="Arial"/>
              <a:buChar char="•"/>
            </a:pPr>
            <a:r>
              <a:rPr b="1" i="1" lang="ru-RU" sz="1800" spc="-1" strike="noStrike">
                <a:solidFill>
                  <a:srgbClr val="262626"/>
                </a:solidFill>
                <a:latin typeface="Sitka Banner"/>
              </a:rPr>
              <a:t>Примечание. Положения о мероприятиях, справки, медиа- и оргпланы, сценарии, программы проведения мероприятий, фото-, видеоотчеты, макеты афиш, пригласительных билетов, дипломов, благодарственных писем должны храниться в отдельных папках в качестве обязательного приложения к журналу учета.</a:t>
            </a:r>
            <a:endParaRPr b="0" lang="ru-RU" sz="1800" spc="-1" strike="noStrike">
              <a:latin typeface="Arial"/>
            </a:endParaRPr>
          </a:p>
          <a:p>
            <a:pPr marL="228600" indent="-22788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9bafb5"/>
              </a:buClr>
              <a:buFont typeface="Arial"/>
              <a:buChar char="•"/>
            </a:pPr>
            <a:r>
              <a:rPr b="1" i="1" lang="ru-RU" sz="1100" spc="-1" strike="noStrike">
                <a:solidFill>
                  <a:srgbClr val="262626"/>
                </a:solidFill>
                <a:latin typeface="Sitka Banner"/>
                <a:ea typeface="Calibri"/>
              </a:rPr>
              <a:t> </a:t>
            </a: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1100" spc="-1" strike="noStrike">
              <a:latin typeface="Arial"/>
            </a:endParaRPr>
          </a:p>
        </p:txBody>
      </p:sp>
      <p:pic>
        <p:nvPicPr>
          <p:cNvPr id="177" name="Рисунок 3" descr=""/>
          <p:cNvPicPr/>
          <p:nvPr/>
        </p:nvPicPr>
        <p:blipFill>
          <a:blip r:embed="rId1"/>
          <a:stretch/>
        </p:blipFill>
        <p:spPr>
          <a:xfrm>
            <a:off x="11160" y="0"/>
            <a:ext cx="12180240" cy="6766560"/>
          </a:xfrm>
          <a:prstGeom prst="rect">
            <a:avLst/>
          </a:prstGeom>
          <a:ln>
            <a:noFill/>
          </a:ln>
        </p:spPr>
      </p:pic>
      <p:pic>
        <p:nvPicPr>
          <p:cNvPr id="178" name="Рисунок 4" descr=""/>
          <p:cNvPicPr/>
          <p:nvPr/>
        </p:nvPicPr>
        <p:blipFill>
          <a:blip r:embed="rId2"/>
          <a:stretch/>
        </p:blipFill>
        <p:spPr>
          <a:xfrm>
            <a:off x="1220040" y="98280"/>
            <a:ext cx="505440" cy="4882680"/>
          </a:xfrm>
          <a:prstGeom prst="rect">
            <a:avLst/>
          </a:prstGeom>
          <a:ln>
            <a:noFill/>
          </a:ln>
        </p:spPr>
      </p:pic>
      <p:sp>
        <p:nvSpPr>
          <p:cNvPr id="179" name="CustomShape 3"/>
          <p:cNvSpPr/>
          <p:nvPr/>
        </p:nvSpPr>
        <p:spPr>
          <a:xfrm>
            <a:off x="2100600" y="297360"/>
            <a:ext cx="9976320" cy="353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i="1" lang="ru-RU" sz="1800" spc="-1" strike="noStrike">
                <a:solidFill>
                  <a:srgbClr val="000000"/>
                </a:solidFill>
                <a:latin typeface="Sitka Banner"/>
                <a:ea typeface="DejaVu Sans"/>
              </a:rPr>
              <a:t>7. В конце каждой страницы ставится подпись руководителя учреждения.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i="1" lang="ru-RU" sz="1800" spc="-1" strike="noStrike">
                <a:solidFill>
                  <a:srgbClr val="000000"/>
                </a:solidFill>
                <a:latin typeface="Sitka Banner"/>
                <a:ea typeface="DejaVu Sans"/>
              </a:rPr>
              <a:t>8. Заполненный журнал хранится в клубном учреждении в течение 5 лет как документ строгой отчетности.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i="1" lang="ru-RU" sz="1800" spc="-1" strike="noStrike">
                <a:solidFill>
                  <a:srgbClr val="000000"/>
                </a:solidFill>
                <a:latin typeface="Sitka Banner"/>
                <a:ea typeface="DejaVu Sans"/>
              </a:rPr>
              <a:t>9. В случае окончания журнала учет продолжается по той же форме в новом журнале.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i="1" lang="ru-RU" sz="1800" spc="-1" strike="noStrike">
                <a:solidFill>
                  <a:srgbClr val="000000"/>
                </a:solidFill>
                <a:latin typeface="Sitka Banner"/>
                <a:ea typeface="DejaVu Sans"/>
              </a:rPr>
              <a:t>10. Ответственность за правильность и систематичность ведения, а также сохранность журнала учета несет руководитель учреждения.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i="1" lang="ru-RU" sz="1800" spc="-1" strike="noStrike">
                <a:solidFill>
                  <a:srgbClr val="000000"/>
                </a:solidFill>
                <a:latin typeface="Sitka Banner"/>
                <a:ea typeface="DejaVu Sans"/>
              </a:rPr>
              <a:t>11. При проверке учреждения культуры клубного типа журнал учета КММ предоставляется по требованию проверяющего должностного лица для ознакомления.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i="1" lang="ru-RU" sz="1800" spc="-1" strike="noStrike">
                <a:solidFill>
                  <a:srgbClr val="000000"/>
                </a:solidFill>
                <a:latin typeface="Sitka Banner"/>
                <a:ea typeface="DejaVu Sans"/>
              </a:rPr>
              <a:t>12.При передаче дел вновь назначенному руководителю учреждения журнал учета КММ, заверенный подписью лица, сдавшего дела, должен передаваться по акту.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0" name="CustomShape 4"/>
          <p:cNvSpPr/>
          <p:nvPr/>
        </p:nvSpPr>
        <p:spPr>
          <a:xfrm>
            <a:off x="3300480" y="4089600"/>
            <a:ext cx="7379640" cy="195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Положения о мероприятиях, справки, медиа- и оргпланы, сценарии, программы проведения мероприятий, фото-, видеоотчеты, макеты афиш, пригласительных билетов, дипломов, благодарственных писем должны храниться в отдельных папках в качестве обязательного приложения к журналу учета.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81" name="Рисунок 7" descr=""/>
          <p:cNvPicPr/>
          <p:nvPr/>
        </p:nvPicPr>
        <p:blipFill>
          <a:blip r:embed="rId3"/>
          <a:stretch/>
        </p:blipFill>
        <p:spPr>
          <a:xfrm>
            <a:off x="2270520" y="4188960"/>
            <a:ext cx="852840" cy="852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" name="Table 1"/>
          <p:cNvGraphicFramePr/>
          <p:nvPr/>
        </p:nvGraphicFramePr>
        <p:xfrm>
          <a:off x="608040" y="692640"/>
          <a:ext cx="11162520" cy="2227320"/>
        </p:xfrm>
        <a:graphic>
          <a:graphicData uri="http://schemas.openxmlformats.org/drawingml/2006/table">
            <a:tbl>
              <a:tblPr/>
              <a:tblGrid>
                <a:gridCol w="495000"/>
                <a:gridCol w="914400"/>
                <a:gridCol w="812520"/>
                <a:gridCol w="1015920"/>
                <a:gridCol w="1257120"/>
                <a:gridCol w="1180800"/>
                <a:gridCol w="1231560"/>
                <a:gridCol w="990360"/>
                <a:gridCol w="850680"/>
                <a:gridCol w="965160"/>
                <a:gridCol w="545760"/>
                <a:gridCol w="457200"/>
                <a:gridCol w="446400"/>
              </a:tblGrid>
              <a:tr h="854280">
                <a:tc rowSpan="2"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№</a:t>
                      </a:r>
                      <a:br/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строки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24480" rIns="2448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Численность работников – всего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24480" marR="24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6"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из них (из графы 2)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из численности  </a:t>
                      </a:r>
                      <a:br/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работников, относящихся к основному персоналу имеют </a:t>
                      </a:r>
                      <a:br/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образование </a:t>
                      </a:r>
                      <a:br/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(из графы 4)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3"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из численности</a:t>
                      </a:r>
                      <a:br/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  штатных работников (графы 3) </a:t>
                      </a:r>
                      <a:br/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имеют стаж работы </a:t>
                      </a:r>
                      <a:br/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в профильных организациях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1844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штатных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4480" rIns="2448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работников, относящихся </a:t>
                      </a:r>
                      <a:br/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к основному персоналу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24480" marR="24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прошли обучение (инструктирование) по вопросам,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связанным с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предоставлением услуг инвалидам </a:t>
                      </a:r>
                      <a:br/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и лицам с ОВЗ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прошли повышение квалификации/ профессиональную переподготовку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из графы 6</a:t>
                      </a:r>
                      <a:br/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в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рамках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реализации Национального проекта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«Культура»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имеющих инвалид-ность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высшее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среднее</a:t>
                      </a:r>
                      <a:br/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 профессио-нальное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до 3 лет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от 3 до 10 лет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свыше 10 лет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6800"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3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4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7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8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9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10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11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12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13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6800"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08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20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11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6440" rIns="464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4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3" name="CustomShape 2"/>
          <p:cNvSpPr/>
          <p:nvPr/>
        </p:nvSpPr>
        <p:spPr>
          <a:xfrm>
            <a:off x="472680" y="244800"/>
            <a:ext cx="2525040" cy="36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Bahnschrift SemiBold"/>
                <a:ea typeface="DejaVu Sans"/>
              </a:rPr>
              <a:t>Раздел 4.</a:t>
            </a:r>
            <a:r>
              <a:rPr b="1" lang="ru-RU" sz="1800" spc="-1" strike="noStrike">
                <a:solidFill>
                  <a:srgbClr val="000000"/>
                </a:solidFill>
                <a:latin typeface="Gill Sans MT"/>
                <a:ea typeface="DejaVu Sans"/>
              </a:rPr>
              <a:t> Персонал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927000" y="3237480"/>
            <a:ext cx="10843560" cy="264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ru-RU" sz="1800" spc="-1" strike="noStrike">
                <a:solidFill>
                  <a:srgbClr val="ff0000"/>
                </a:solidFill>
                <a:latin typeface="Calibri"/>
                <a:ea typeface="Calibri"/>
              </a:rPr>
              <a:t>В графе 2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приводятся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  <a:ea typeface="Calibri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сведения об общей численности работников, как штатных, так и нештатных, включая административно-управленческий, технический и обслуживающий персонал, на конец отчетного года.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ru-RU" sz="1800" spc="-1" strike="noStrike">
                <a:solidFill>
                  <a:srgbClr val="ff0000"/>
                </a:solidFill>
                <a:latin typeface="Calibri"/>
                <a:ea typeface="Calibri"/>
              </a:rPr>
              <a:t>В графе 3 (из графы 2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) указывается численность штатных работников учреждения культурно-досугового типа.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ru-RU" sz="1800" spc="-1" strike="noStrike">
                <a:solidFill>
                  <a:srgbClr val="ff0000"/>
                </a:solidFill>
                <a:latin typeface="Calibri"/>
                <a:ea typeface="Calibri"/>
              </a:rPr>
              <a:t>В графе 4 (из графы 2)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указывается численность основного персонала, включая нештатных сотрудников, осуществляющих культурно-досуговую деятельность на конец отчетного года. Организации, ведущие библиотечную или музейную деятельность, включают специалистов соответствующих профилей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85" name="Рисунок 6" descr=""/>
          <p:cNvPicPr/>
          <p:nvPr/>
        </p:nvPicPr>
        <p:blipFill>
          <a:blip r:embed="rId1"/>
          <a:stretch/>
        </p:blipFill>
        <p:spPr>
          <a:xfrm>
            <a:off x="463320" y="4821120"/>
            <a:ext cx="523440" cy="523440"/>
          </a:xfrm>
          <a:prstGeom prst="rect">
            <a:avLst/>
          </a:prstGeom>
          <a:ln>
            <a:noFill/>
          </a:ln>
        </p:spPr>
      </p:pic>
      <p:pic>
        <p:nvPicPr>
          <p:cNvPr id="186" name="Рисунок 7" descr=""/>
          <p:cNvPicPr/>
          <p:nvPr/>
        </p:nvPicPr>
        <p:blipFill>
          <a:blip r:embed="rId2"/>
          <a:stretch/>
        </p:blipFill>
        <p:spPr>
          <a:xfrm>
            <a:off x="448920" y="4166640"/>
            <a:ext cx="523440" cy="523440"/>
          </a:xfrm>
          <a:prstGeom prst="rect">
            <a:avLst/>
          </a:prstGeom>
          <a:ln>
            <a:noFill/>
          </a:ln>
        </p:spPr>
      </p:pic>
      <p:pic>
        <p:nvPicPr>
          <p:cNvPr id="187" name="Рисунок 8" descr=""/>
          <p:cNvPicPr/>
          <p:nvPr/>
        </p:nvPicPr>
        <p:blipFill>
          <a:blip r:embed="rId3"/>
          <a:stretch/>
        </p:blipFill>
        <p:spPr>
          <a:xfrm>
            <a:off x="448920" y="3166560"/>
            <a:ext cx="523440" cy="523440"/>
          </a:xfrm>
          <a:prstGeom prst="rect">
            <a:avLst/>
          </a:prstGeom>
          <a:ln>
            <a:noFill/>
          </a:ln>
        </p:spPr>
      </p:pic>
      <p:sp>
        <p:nvSpPr>
          <p:cNvPr id="188" name="CustomShape 4"/>
          <p:cNvSpPr/>
          <p:nvPr/>
        </p:nvSpPr>
        <p:spPr>
          <a:xfrm>
            <a:off x="1241640" y="5906160"/>
            <a:ext cx="2171160" cy="7783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ru-RU" sz="1800" spc="-1" strike="noStrike">
                <a:solidFill>
                  <a:srgbClr val="ff0000"/>
                </a:solidFill>
                <a:latin typeface="Calibri"/>
                <a:ea typeface="Calibri"/>
              </a:rPr>
              <a:t>Внимание! 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i="1" lang="ru-RU" sz="1800" spc="-1" strike="noStrike">
                <a:solidFill>
                  <a:srgbClr val="ff0000"/>
                </a:solidFill>
                <a:latin typeface="Calibri"/>
                <a:ea typeface="Calibri"/>
              </a:rPr>
              <a:t>Графа 3=11+12+13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89" name="Рисунок 10" descr=""/>
          <p:cNvPicPr/>
          <p:nvPr/>
        </p:nvPicPr>
        <p:blipFill>
          <a:blip r:embed="rId4"/>
          <a:stretch/>
        </p:blipFill>
        <p:spPr>
          <a:xfrm>
            <a:off x="379440" y="5832000"/>
            <a:ext cx="821880" cy="821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402480" y="202680"/>
            <a:ext cx="7635960" cy="53316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1600" spc="197" strike="noStrike" cap="all">
                <a:solidFill>
                  <a:srgbClr val="262626"/>
                </a:solidFill>
                <a:latin typeface="Bahnschrift SemiBold SemiConden"/>
              </a:rPr>
              <a:t>Раздел 5. Поступление и использование финансовых средств, тысяча рублей (с одним десятичным знаком)</a:t>
            </a:r>
            <a:endParaRPr b="0" lang="ru-RU" sz="1600" spc="-1" strike="noStrike">
              <a:latin typeface="Arial"/>
            </a:endParaRPr>
          </a:p>
        </p:txBody>
      </p:sp>
      <p:graphicFrame>
        <p:nvGraphicFramePr>
          <p:cNvPr id="191" name="Table 2"/>
          <p:cNvGraphicFramePr/>
          <p:nvPr/>
        </p:nvGraphicFramePr>
        <p:xfrm>
          <a:off x="210960" y="832320"/>
          <a:ext cx="7730280" cy="1342080"/>
        </p:xfrm>
        <a:graphic>
          <a:graphicData uri="http://schemas.openxmlformats.org/drawingml/2006/table">
            <a:tbl>
              <a:tblPr/>
              <a:tblGrid>
                <a:gridCol w="896760"/>
                <a:gridCol w="828000"/>
                <a:gridCol w="896760"/>
                <a:gridCol w="828000"/>
                <a:gridCol w="828000"/>
                <a:gridCol w="897840"/>
                <a:gridCol w="883440"/>
                <a:gridCol w="772560"/>
                <a:gridCol w="899280"/>
              </a:tblGrid>
              <a:tr h="200880">
                <a:tc rowSpan="3">
                  <a:txBody>
                    <a:bodyPr lIns="55080" rIns="550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№ </a:t>
                      </a: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строки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55080" rIns="550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Поступило</a:t>
                      </a:r>
                      <a:br/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за год всего (сумма граф</a:t>
                      </a:r>
                      <a:br/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 3, 4, 5, 9)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7">
                  <a:txBody>
                    <a:bodyPr lIns="55080" rIns="550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из них (из графы 2)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008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 lIns="55080" rIns="550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бюджетные</a:t>
                      </a:r>
                      <a:br/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ассигнования  учредителя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55080" rIns="550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финансирование из бюджетов других уровней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55080" rIns="550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от предпринима-тельской и иной приносящей </a:t>
                      </a:r>
                      <a:br/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доход</a:t>
                      </a:r>
                      <a:br/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 деятельности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3">
                  <a:txBody>
                    <a:bodyPr lIns="55080" rIns="550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из них (из графы 5)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 lIns="55080" rIns="550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от сдачи </a:t>
                      </a:r>
                      <a:br/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имущества </a:t>
                      </a:r>
                      <a:br/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в аренду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770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55080" rIns="550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от основных видов уставной деятельности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4040" rIns="140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благотворительные </a:t>
                      </a:r>
                      <a:br/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и </a:t>
                      </a:r>
                      <a:endParaRPr b="0" lang="ru-RU" sz="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спонсорские </a:t>
                      </a:r>
                      <a:endParaRPr b="0" lang="ru-RU" sz="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вклады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14040" marR="14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5080" rIns="550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от </a:t>
                      </a:r>
                      <a:endParaRPr b="0" lang="ru-RU" sz="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предпринимательской </a:t>
                      </a:r>
                      <a:br/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деятельности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</a:tr>
              <a:tr h="200880">
                <a:tc>
                  <a:txBody>
                    <a:bodyPr lIns="55080" rIns="550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1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5080" rIns="550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2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5080" rIns="550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3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5080" rIns="550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4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5080" rIns="550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5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5080" rIns="550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6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5080" rIns="550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7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5080" rIns="550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8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5080" rIns="550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9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0880">
                <a:tc>
                  <a:txBody>
                    <a:bodyPr lIns="55080" rIns="550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09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5080" rIns="550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5080" rIns="550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5080" rIns="550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5080" rIns="550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5080" rIns="550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5080" rIns="550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5080" rIns="550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5080" rIns="550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2" name="Table 3"/>
          <p:cNvGraphicFramePr/>
          <p:nvPr/>
        </p:nvGraphicFramePr>
        <p:xfrm>
          <a:off x="210960" y="2307960"/>
          <a:ext cx="7730280" cy="1832040"/>
        </p:xfrm>
        <a:graphic>
          <a:graphicData uri="http://schemas.openxmlformats.org/drawingml/2006/table">
            <a:tbl>
              <a:tblPr/>
              <a:tblGrid>
                <a:gridCol w="441360"/>
                <a:gridCol w="514080"/>
                <a:gridCol w="588600"/>
                <a:gridCol w="662760"/>
                <a:gridCol w="662760"/>
                <a:gridCol w="590760"/>
                <a:gridCol w="595800"/>
                <a:gridCol w="595800"/>
                <a:gridCol w="680040"/>
                <a:gridCol w="680040"/>
                <a:gridCol w="568440"/>
                <a:gridCol w="574200"/>
                <a:gridCol w="576000"/>
              </a:tblGrid>
              <a:tr h="200880">
                <a:tc rowSpan="3"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№ </a:t>
                      </a: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строки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Израсхо-довано,</a:t>
                      </a:r>
                      <a:br/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всего, 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11"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из них (из графы 10)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4190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gridSpan="4"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расходы на оплату труда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на капитальный </a:t>
                      </a:r>
                      <a:endParaRPr b="0" lang="ru-RU" sz="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ремонт и реставрацию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3"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на приобретение (замену) </a:t>
                      </a:r>
                      <a:endParaRPr b="0" lang="ru-RU" sz="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оборудования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на социально-значимые </a:t>
                      </a:r>
                      <a:br/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мероприятия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9644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всего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из них </a:t>
                      </a:r>
                      <a:br/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за счет </a:t>
                      </a:r>
                      <a:br/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собствен-ных средств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из общих</a:t>
                      </a:r>
                      <a:br/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 расходов на оплату труда – основному персоналу</a:t>
                      </a:r>
                      <a:br/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(из графы 11)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из них </a:t>
                      </a:r>
                      <a:br/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за счет </a:t>
                      </a:r>
                      <a:br/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собствен-ных средств (из графы 13)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всего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из них</a:t>
                      </a:r>
                      <a:br/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за счет </a:t>
                      </a:r>
                      <a:br/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собствен-ных средств</a:t>
                      </a:r>
                      <a:br/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(из графы 15)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всего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из них для улучшения условий доступности для лиц с ОВЗ</a:t>
                      </a:r>
                      <a:br/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(из графы 17)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из них </a:t>
                      </a:r>
                      <a:br/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за счет </a:t>
                      </a:r>
                      <a:br/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собствен-</a:t>
                      </a:r>
                      <a:br/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ных средств</a:t>
                      </a:r>
                      <a:br/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(из графы 17)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всего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из них </a:t>
                      </a:r>
                      <a:br/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за счет</a:t>
                      </a:r>
                      <a:br/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собствен-ных средств</a:t>
                      </a:r>
                      <a:br/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(из графы 20)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0880"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1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10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11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12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13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14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15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16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17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18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19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20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21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0880"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09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54720" marR="547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3" name="CustomShape 4"/>
          <p:cNvSpPr/>
          <p:nvPr/>
        </p:nvSpPr>
        <p:spPr>
          <a:xfrm>
            <a:off x="736560" y="4236480"/>
            <a:ext cx="8965440" cy="221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r>
              <a:rPr b="1" lang="ru-RU" sz="1600" spc="-1" strike="noStrike">
                <a:solidFill>
                  <a:srgbClr val="ff0000"/>
                </a:solidFill>
                <a:latin typeface="Calibri"/>
                <a:ea typeface="Calibri"/>
              </a:rPr>
              <a:t>В графе 3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Calibri"/>
              </a:rPr>
              <a:t>отражаются</a:t>
            </a:r>
            <a:r>
              <a:rPr b="1" lang="ru-RU" sz="1600" spc="-1" strike="noStrike">
                <a:solidFill>
                  <a:srgbClr val="ff0000"/>
                </a:solidFill>
                <a:latin typeface="Calibri"/>
                <a:ea typeface="Calibri"/>
              </a:rPr>
              <a:t>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Calibri"/>
              </a:rPr>
              <a:t>бюджетные ассигнования, полученные от учредителя.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ru-RU" sz="1600" spc="-1" strike="noStrike">
                <a:solidFill>
                  <a:srgbClr val="ff0000"/>
                </a:solidFill>
                <a:latin typeface="Calibri"/>
                <a:ea typeface="Calibri"/>
              </a:rPr>
              <a:t>В графе 4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Calibri"/>
              </a:rPr>
              <a:t>отражаются</a:t>
            </a:r>
            <a:r>
              <a:rPr b="1" lang="ru-RU" sz="1600" spc="-1" strike="noStrike">
                <a:solidFill>
                  <a:srgbClr val="ff0000"/>
                </a:solidFill>
                <a:latin typeface="Calibri"/>
                <a:ea typeface="Calibri"/>
              </a:rPr>
              <a:t>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Calibri"/>
              </a:rPr>
              <a:t>поступления, полученные из бюджетов других уровней.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ru-RU" sz="1600" spc="-1" strike="noStrike">
                <a:solidFill>
                  <a:srgbClr val="ff0000"/>
                </a:solidFill>
                <a:latin typeface="Calibri"/>
                <a:ea typeface="Calibri"/>
              </a:rPr>
              <a:t>В графе 5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Calibri"/>
              </a:rPr>
              <a:t>отражаются</a:t>
            </a:r>
            <a:r>
              <a:rPr b="1" lang="ru-RU" sz="1600" spc="-1" strike="noStrike">
                <a:solidFill>
                  <a:srgbClr val="ff0000"/>
                </a:solidFill>
                <a:latin typeface="Calibri"/>
                <a:ea typeface="Calibri"/>
              </a:rPr>
              <a:t>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Calibri"/>
              </a:rPr>
              <a:t>поступления от предпринимательской и иной приносящей доход деятельности, из числа которых выделяются: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Calibri"/>
              </a:rPr>
              <a:t>поступления от основных видов уставной деятельности (графа 6); благотворительные и спонсорские вклады (графа 7); 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Calibri"/>
              </a:rPr>
              <a:t>поступления от предпринимательской деятельности (графа 8).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ru-RU" sz="1600" spc="-1" strike="noStrike">
                <a:solidFill>
                  <a:srgbClr val="ff0000"/>
                </a:solidFill>
                <a:latin typeface="Calibri"/>
                <a:ea typeface="Calibri"/>
              </a:rPr>
              <a:t>В графе 9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Calibri"/>
              </a:rPr>
              <a:t>отражаются</a:t>
            </a:r>
            <a:r>
              <a:rPr b="1" lang="ru-RU" sz="1600" spc="-1" strike="noStrike">
                <a:solidFill>
                  <a:srgbClr val="ff0000"/>
                </a:solidFill>
                <a:latin typeface="Calibri"/>
                <a:ea typeface="Calibri"/>
              </a:rPr>
              <a:t>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Calibri"/>
              </a:rPr>
              <a:t>поступления от сдачи имущества в аренду.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94" name="CustomShape 5"/>
          <p:cNvSpPr/>
          <p:nvPr/>
        </p:nvSpPr>
        <p:spPr>
          <a:xfrm>
            <a:off x="8132040" y="910080"/>
            <a:ext cx="3919680" cy="18579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0" lang="ru-RU" sz="2400" spc="-1" strike="noStrike">
                <a:solidFill>
                  <a:srgbClr val="000000"/>
                </a:solidFill>
                <a:latin typeface="Bahnschrift"/>
                <a:ea typeface="DejaVu Sans"/>
              </a:rPr>
              <a:t>Форма заполняется строго в тыс. руб.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0" lang="ru-RU" sz="2400" spc="-1" strike="noStrike">
                <a:solidFill>
                  <a:srgbClr val="000000"/>
                </a:solidFill>
                <a:latin typeface="Bahnschrift"/>
                <a:ea typeface="DejaVu Sans"/>
              </a:rPr>
              <a:t>Графа 2=3+4+5+9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95" name="Рисунок 7" descr=""/>
          <p:cNvPicPr/>
          <p:nvPr/>
        </p:nvPicPr>
        <p:blipFill>
          <a:blip r:embed="rId1"/>
          <a:stretch/>
        </p:blipFill>
        <p:spPr>
          <a:xfrm>
            <a:off x="8132040" y="1326600"/>
            <a:ext cx="420120" cy="420120"/>
          </a:xfrm>
          <a:prstGeom prst="rect">
            <a:avLst/>
          </a:prstGeom>
          <a:ln>
            <a:noFill/>
          </a:ln>
        </p:spPr>
      </p:pic>
      <p:pic>
        <p:nvPicPr>
          <p:cNvPr id="196" name="Рисунок 9" descr=""/>
          <p:cNvPicPr/>
          <p:nvPr/>
        </p:nvPicPr>
        <p:blipFill>
          <a:blip r:embed="rId2"/>
          <a:stretch/>
        </p:blipFill>
        <p:spPr>
          <a:xfrm>
            <a:off x="334800" y="4231800"/>
            <a:ext cx="468720" cy="468720"/>
          </a:xfrm>
          <a:prstGeom prst="rect">
            <a:avLst/>
          </a:prstGeom>
          <a:ln>
            <a:noFill/>
          </a:ln>
        </p:spPr>
      </p:pic>
      <p:pic>
        <p:nvPicPr>
          <p:cNvPr id="197" name="Рисунок 10" descr=""/>
          <p:cNvPicPr/>
          <p:nvPr/>
        </p:nvPicPr>
        <p:blipFill>
          <a:blip r:embed="rId3"/>
          <a:stretch/>
        </p:blipFill>
        <p:spPr>
          <a:xfrm>
            <a:off x="334800" y="6107400"/>
            <a:ext cx="468720" cy="468720"/>
          </a:xfrm>
          <a:prstGeom prst="rect">
            <a:avLst/>
          </a:prstGeom>
          <a:ln>
            <a:noFill/>
          </a:ln>
        </p:spPr>
      </p:pic>
      <p:pic>
        <p:nvPicPr>
          <p:cNvPr id="198" name="Рисунок 11" descr=""/>
          <p:cNvPicPr/>
          <p:nvPr/>
        </p:nvPicPr>
        <p:blipFill>
          <a:blip r:embed="rId4"/>
          <a:stretch/>
        </p:blipFill>
        <p:spPr>
          <a:xfrm>
            <a:off x="334800" y="4918680"/>
            <a:ext cx="468720" cy="468720"/>
          </a:xfrm>
          <a:prstGeom prst="rect">
            <a:avLst/>
          </a:prstGeom>
          <a:ln>
            <a:noFill/>
          </a:ln>
        </p:spPr>
      </p:pic>
      <p:pic>
        <p:nvPicPr>
          <p:cNvPr id="199" name="Рисунок 12" descr=""/>
          <p:cNvPicPr/>
          <p:nvPr/>
        </p:nvPicPr>
        <p:blipFill>
          <a:blip r:embed="rId5"/>
          <a:stretch/>
        </p:blipFill>
        <p:spPr>
          <a:xfrm>
            <a:off x="345240" y="4557240"/>
            <a:ext cx="468720" cy="468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2" descr=""/>
          <p:cNvPicPr/>
          <p:nvPr/>
        </p:nvPicPr>
        <p:blipFill>
          <a:blip r:embed="rId1"/>
          <a:stretch/>
        </p:blipFill>
        <p:spPr>
          <a:xfrm>
            <a:off x="774720" y="88920"/>
            <a:ext cx="9915840" cy="5562000"/>
          </a:xfrm>
          <a:prstGeom prst="rect">
            <a:avLst/>
          </a:prstGeom>
          <a:ln>
            <a:noFill/>
          </a:ln>
        </p:spPr>
      </p:pic>
      <p:sp>
        <p:nvSpPr>
          <p:cNvPr id="201" name="CustomShape 1"/>
          <p:cNvSpPr/>
          <p:nvPr/>
        </p:nvSpPr>
        <p:spPr>
          <a:xfrm>
            <a:off x="774720" y="5651640"/>
            <a:ext cx="7661520" cy="77436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1600" spc="197" strike="noStrike" cap="all">
                <a:solidFill>
                  <a:srgbClr val="262626"/>
                </a:solidFill>
                <a:latin typeface="Bahnschrift SemiBold SemiConden"/>
              </a:rPr>
              <a:t>Материал подготовлен информационно-методическим отделом ГБУК КО «ДНТИК «ЦЕНТРАЛЬНЫЙ»</a:t>
            </a:r>
            <a:br/>
            <a:r>
              <a:rPr b="1" lang="ru-RU" sz="1600" spc="197" strike="noStrike" cap="all">
                <a:solidFill>
                  <a:srgbClr val="262626"/>
                </a:solidFill>
                <a:latin typeface="Bahnschrift SemiBold SemiConden"/>
              </a:rPr>
              <a:t>декабрь,2023 г.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326240" y="157680"/>
            <a:ext cx="9579960" cy="59940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2000" spc="197" strike="noStrike" cap="all">
                <a:solidFill>
                  <a:srgbClr val="262626"/>
                </a:solidFill>
                <a:latin typeface="Gill Sans MT"/>
              </a:rPr>
              <a:t>Сложности в заполнении отдельных полей формы </a:t>
            </a:r>
            <a:r>
              <a:rPr b="1" lang="ru-RU" sz="2000" spc="197" strike="noStrike" cap="all">
                <a:solidFill>
                  <a:srgbClr val="262626"/>
                </a:solidFill>
                <a:latin typeface="Arial Black"/>
              </a:rPr>
              <a:t>7-НК</a:t>
            </a:r>
            <a:endParaRPr b="0" lang="ru-RU" sz="2000" spc="-1" strike="noStrike">
              <a:latin typeface="Arial"/>
            </a:endParaRPr>
          </a:p>
        </p:txBody>
      </p:sp>
      <p:graphicFrame>
        <p:nvGraphicFramePr>
          <p:cNvPr id="82" name="Table 2"/>
          <p:cNvGraphicFramePr/>
          <p:nvPr/>
        </p:nvGraphicFramePr>
        <p:xfrm>
          <a:off x="561960" y="1320480"/>
          <a:ext cx="10829160" cy="1841400"/>
        </p:xfrm>
        <a:graphic>
          <a:graphicData uri="http://schemas.openxmlformats.org/drawingml/2006/table">
            <a:tbl>
              <a:tblPr/>
              <a:tblGrid>
                <a:gridCol w="723240"/>
                <a:gridCol w="707760"/>
                <a:gridCol w="825840"/>
                <a:gridCol w="817560"/>
                <a:gridCol w="1352520"/>
                <a:gridCol w="1352520"/>
                <a:gridCol w="1352520"/>
                <a:gridCol w="991800"/>
                <a:gridCol w="991800"/>
                <a:gridCol w="901440"/>
                <a:gridCol w="812520"/>
              </a:tblGrid>
              <a:tr h="218880">
                <a:tc rowSpan="3"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№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строки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8e5de"/>
                    </a:solidFill>
                  </a:tcPr>
                </a:tc>
                <a:tc rowSpan="3"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Число зданий,</a:t>
                      </a:r>
                      <a:br/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ед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из них</a:t>
                      </a:r>
                      <a:br/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 (из графы 2) число собственных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зданий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 gridSpan="3" rowSpan="2"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из них (из графы 2) </a:t>
                      </a:r>
                      <a:br/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доступны для лиц с нарушением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8e5de"/>
                    </a:solidFill>
                  </a:tcPr>
                </a:tc>
                <a:tc hMerge="1" rowSpan="1">
                  <a:tcPr marL="90000" marR="90000">
                    <a:solidFill>
                      <a:srgbClr val="729fcf"/>
                    </a:solidFill>
                  </a:tcPr>
                </a:tc>
                <a:tc hMerge="1" rowSpan="1">
                  <a:tcPr marL="90000" marR="90000">
                    <a:solidFill>
                      <a:srgbClr val="729fcf"/>
                    </a:solidFill>
                  </a:tcPr>
                </a:tc>
                <a:tc gridSpan="5"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из общего числа зданий (из графы 2)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8e5de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3459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 gridSpan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техническое состояние зданий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5de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3"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из них по форме пользования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5de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2099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зрения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слуха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опорно-двигательного аппарата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требуют капитального ремонта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аварийные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32" strike="noStrike">
                          <a:solidFill>
                            <a:srgbClr val="000000"/>
                          </a:solidFill>
                          <a:latin typeface="Gill Sans MT"/>
                        </a:rPr>
                        <a:t>в оперативном управлении или хозяйственном ведении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арендованные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прочие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0e7"/>
                    </a:solidFill>
                  </a:tcPr>
                </a:tc>
              </a:tr>
              <a:tr h="218880"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5de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4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fcc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fcc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fcc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7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fcc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8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fcc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9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fcc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10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fcc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11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fcc"/>
                    </a:solidFill>
                  </a:tcPr>
                </a:tc>
              </a:tr>
              <a:tr h="305280"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5de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0e7"/>
                    </a:solidFill>
                  </a:tcPr>
                </a:tc>
              </a:tr>
            </a:tbl>
          </a:graphicData>
        </a:graphic>
      </p:graphicFrame>
      <p:sp>
        <p:nvSpPr>
          <p:cNvPr id="83" name="CustomShape 3"/>
          <p:cNvSpPr/>
          <p:nvPr/>
        </p:nvSpPr>
        <p:spPr>
          <a:xfrm>
            <a:off x="128880" y="854640"/>
            <a:ext cx="5324760" cy="36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Bahnschrift SemiBold"/>
                <a:ea typeface="DejaVu Sans"/>
              </a:rPr>
              <a:t>Раздел 1.</a:t>
            </a:r>
            <a:r>
              <a:rPr b="1" lang="ru-RU" sz="1800" spc="-1" strike="noStrike">
                <a:solidFill>
                  <a:srgbClr val="000000"/>
                </a:solidFill>
                <a:latin typeface="Gill Sans MT"/>
                <a:ea typeface="DejaVu Sans"/>
              </a:rPr>
              <a:t> Материально-техническая база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4" name="CustomShape 4"/>
          <p:cNvSpPr/>
          <p:nvPr/>
        </p:nvSpPr>
        <p:spPr>
          <a:xfrm>
            <a:off x="851400" y="2990520"/>
            <a:ext cx="11108520" cy="201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ru-RU" sz="1600" spc="-1" strike="noStrike">
                <a:solidFill>
                  <a:srgbClr val="ff0000"/>
                </a:solidFill>
                <a:latin typeface="Calibri"/>
                <a:ea typeface="Calibri"/>
              </a:rPr>
              <a:t>В графе 2</a:t>
            </a:r>
            <a:r>
              <a:rPr b="0" lang="ru-RU" sz="1600" spc="-1" strike="noStrike">
                <a:solidFill>
                  <a:srgbClr val="ff0000"/>
                </a:solidFill>
                <a:latin typeface="Calibri"/>
                <a:ea typeface="Calibri"/>
              </a:rPr>
              <a:t> 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Calibri"/>
              </a:rPr>
              <a:t>указывается </a:t>
            </a:r>
            <a:r>
              <a:rPr b="0" lang="ru-RU" sz="1600" spc="-1" strike="noStrike">
                <a:solidFill>
                  <a:srgbClr val="c00000"/>
                </a:solidFill>
                <a:latin typeface="Calibri"/>
                <a:ea typeface="Calibri"/>
              </a:rPr>
              <a:t>число зданий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Calibri"/>
              </a:rPr>
              <a:t>, постоянно используемых отчитывающейся организацией для осуществления культурно-досуговой деятельности, </a:t>
            </a:r>
            <a:r>
              <a:rPr b="1" lang="ru-RU" sz="1600" spc="-1" strike="noStrike">
                <a:solidFill>
                  <a:srgbClr val="c00000"/>
                </a:solidFill>
                <a:latin typeface="Calibri"/>
                <a:ea typeface="Calibri"/>
              </a:rPr>
              <a:t>включая здания, принадлежащие иным организациям (в том числе, в случае использования в них отдельных помещений)</a:t>
            </a:r>
            <a:r>
              <a:rPr b="0" lang="ru-RU" sz="1600" spc="-1" strike="noStrike">
                <a:solidFill>
                  <a:srgbClr val="c00000"/>
                </a:solidFill>
                <a:latin typeface="Calibri"/>
                <a:ea typeface="Calibri"/>
              </a:rPr>
              <a:t>.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Calibri"/>
              </a:rPr>
              <a:t>Если у организации несколько зданий, используемых для культурно-досуговой деятельности частично (при этом в этих зданиях не размещаются обособленные подразделения, являющиеся сетевыми единицами), то показывается суммарное число таких зданий.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ru-RU" sz="1600" spc="-1" strike="noStrike">
                <a:solidFill>
                  <a:srgbClr val="ff0000"/>
                </a:solidFill>
                <a:latin typeface="Calibri"/>
                <a:ea typeface="Calibri"/>
              </a:rPr>
              <a:t>В графе 3 </a:t>
            </a:r>
            <a:r>
              <a:rPr b="0" lang="ru-RU" sz="1600" spc="-1" strike="noStrike">
                <a:solidFill>
                  <a:srgbClr val="ff0000"/>
                </a:solidFill>
                <a:latin typeface="Calibri"/>
                <a:ea typeface="Calibri"/>
              </a:rPr>
              <a:t>(из графы 2)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Calibri"/>
              </a:rPr>
              <a:t>указывается</a:t>
            </a:r>
            <a:r>
              <a:rPr b="0" lang="ru-RU" sz="1600" spc="-1" strike="noStrike">
                <a:solidFill>
                  <a:srgbClr val="ff0000"/>
                </a:solidFill>
                <a:latin typeface="Calibri"/>
                <a:ea typeface="Calibri"/>
              </a:rPr>
              <a:t> </a:t>
            </a:r>
            <a:r>
              <a:rPr b="1" lang="ru-RU" sz="1600" spc="-1" strike="noStrike">
                <a:solidFill>
                  <a:srgbClr val="ff0000"/>
                </a:solidFill>
                <a:latin typeface="Calibri"/>
                <a:ea typeface="Calibri"/>
              </a:rPr>
              <a:t>число </a:t>
            </a:r>
            <a:r>
              <a:rPr b="1" lang="ru-RU" sz="1600" spc="-1" strike="noStrike" u="sng">
                <a:solidFill>
                  <a:srgbClr val="ff0000"/>
                </a:solidFill>
                <a:uFillTx/>
                <a:latin typeface="Calibri"/>
                <a:ea typeface="Calibri"/>
              </a:rPr>
              <a:t>собственных</a:t>
            </a:r>
            <a:r>
              <a:rPr b="1" lang="ru-RU" sz="1600" spc="-1" strike="noStrike">
                <a:solidFill>
                  <a:srgbClr val="ff0000"/>
                </a:solidFill>
                <a:latin typeface="Calibri"/>
                <a:ea typeface="Calibri"/>
              </a:rPr>
              <a:t> зданий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Calibri"/>
              </a:rPr>
              <a:t>, постоянно используемых отчитывающейся организацией для осуществления культурно-досуговой деятельности.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85" name="CustomShape 5"/>
          <p:cNvSpPr/>
          <p:nvPr/>
        </p:nvSpPr>
        <p:spPr>
          <a:xfrm>
            <a:off x="1326240" y="5095800"/>
            <a:ext cx="4935240" cy="133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 u="sng">
                <a:solidFill>
                  <a:srgbClr val="ff0000"/>
                </a:solidFill>
                <a:uFillTx/>
                <a:latin typeface="Calibri"/>
                <a:ea typeface="Calibri"/>
              </a:rPr>
              <a:t>В графе 3 </a:t>
            </a:r>
            <a:r>
              <a:rPr b="1" lang="ru-RU" sz="1800" spc="-1" strike="noStrike" u="sng">
                <a:solidFill>
                  <a:srgbClr val="c00000"/>
                </a:solidFill>
                <a:uFillTx/>
                <a:latin typeface="Gill Sans MT"/>
                <a:ea typeface="Calibri"/>
              </a:rPr>
              <a:t>не указываются</a:t>
            </a:r>
            <a:r>
              <a:rPr b="1" lang="ru-RU" sz="1600" spc="-1" strike="noStrike" u="sng">
                <a:solidFill>
                  <a:srgbClr val="c00000"/>
                </a:solidFill>
                <a:uFillTx/>
                <a:latin typeface="Gill Sans MT"/>
                <a:ea typeface="Calibri"/>
              </a:rPr>
              <a:t>: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Bahnschrift SemiBold"/>
                <a:ea typeface="Calibri"/>
              </a:rPr>
              <a:t>здания, используемые по договору аренды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Bahnschrift SemiBold"/>
                <a:ea typeface="Calibri"/>
              </a:rPr>
              <a:t>здания, принадлежащие иным организациям, в которых используются отдельные помещения для культурно-досуговой деятельности.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86" name="Рисунок 9" descr=""/>
          <p:cNvPicPr/>
          <p:nvPr/>
        </p:nvPicPr>
        <p:blipFill>
          <a:blip r:embed="rId1"/>
          <a:stretch/>
        </p:blipFill>
        <p:spPr>
          <a:xfrm>
            <a:off x="618120" y="5095800"/>
            <a:ext cx="771120" cy="771120"/>
          </a:xfrm>
          <a:prstGeom prst="rect">
            <a:avLst/>
          </a:prstGeom>
          <a:ln>
            <a:noFill/>
          </a:ln>
        </p:spPr>
      </p:pic>
      <p:sp>
        <p:nvSpPr>
          <p:cNvPr id="87" name="CustomShape 6"/>
          <p:cNvSpPr/>
          <p:nvPr/>
        </p:nvSpPr>
        <p:spPr>
          <a:xfrm>
            <a:off x="7074000" y="4741560"/>
            <a:ext cx="4596840" cy="203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 u="sng">
                <a:solidFill>
                  <a:srgbClr val="c00000"/>
                </a:solidFill>
                <a:uFillTx/>
                <a:latin typeface="Gill Sans MT"/>
                <a:ea typeface="DejaVu Sans"/>
              </a:rPr>
              <a:t>Таким образом</a:t>
            </a:r>
            <a:r>
              <a:rPr b="0" lang="ru-RU" sz="1600" spc="-1" strike="noStrike">
                <a:solidFill>
                  <a:srgbClr val="000000"/>
                </a:solidFill>
                <a:latin typeface="Gill Sans MT"/>
                <a:ea typeface="DejaVu Sans"/>
              </a:rPr>
              <a:t>, </a:t>
            </a:r>
            <a:r>
              <a:rPr b="0" i="1" lang="ru-RU" sz="1600" spc="-1" strike="noStrike">
                <a:solidFill>
                  <a:srgbClr val="000000"/>
                </a:solidFill>
                <a:latin typeface="Bahnschrift SemiBold"/>
                <a:ea typeface="DejaVu Sans"/>
              </a:rPr>
              <a:t>если КДУ занимает некоторое количество помещений в здании школы, администрации или любом другом в графе «Число зданий» ставим 1, в графе «Число собственных зданий» ставим 0.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c00000"/>
                </a:solidFill>
                <a:latin typeface="Bahnschrift SemiBold"/>
                <a:ea typeface="DejaVu Sans"/>
              </a:rPr>
              <a:t>Здания и помещения являются </a:t>
            </a:r>
            <a:r>
              <a:rPr b="1" lang="ru-RU" sz="1600" spc="-1" strike="noStrike">
                <a:solidFill>
                  <a:srgbClr val="c00000"/>
                </a:solidFill>
                <a:latin typeface="Bahnschrift SemiBold"/>
                <a:ea typeface="DejaVu Sans"/>
              </a:rPr>
              <a:t>арендованными, </a:t>
            </a:r>
            <a:r>
              <a:rPr b="0" lang="ru-RU" sz="1600" spc="-1" strike="noStrike">
                <a:solidFill>
                  <a:srgbClr val="c00000"/>
                </a:solidFill>
                <a:latin typeface="Bahnschrift SemiBold"/>
                <a:ea typeface="DejaVu Sans"/>
              </a:rPr>
              <a:t>только если за их использование производится </a:t>
            </a:r>
            <a:r>
              <a:rPr b="1" lang="ru-RU" sz="1600" spc="-1" strike="noStrike">
                <a:solidFill>
                  <a:srgbClr val="c00000"/>
                </a:solidFill>
                <a:latin typeface="Bahnschrift SemiBold"/>
                <a:ea typeface="DejaVu Sans"/>
              </a:rPr>
              <a:t>оплата!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88" name="Рисунок 11" descr=""/>
          <p:cNvPicPr/>
          <p:nvPr/>
        </p:nvPicPr>
        <p:blipFill>
          <a:blip r:embed="rId2"/>
          <a:stretch/>
        </p:blipFill>
        <p:spPr>
          <a:xfrm>
            <a:off x="6406200" y="4852080"/>
            <a:ext cx="612360" cy="608040"/>
          </a:xfrm>
          <a:prstGeom prst="rect">
            <a:avLst/>
          </a:prstGeom>
          <a:ln>
            <a:noFill/>
          </a:ln>
        </p:spPr>
      </p:pic>
      <p:pic>
        <p:nvPicPr>
          <p:cNvPr id="89" name="Рисунок 12" descr=""/>
          <p:cNvPicPr/>
          <p:nvPr/>
        </p:nvPicPr>
        <p:blipFill>
          <a:blip r:embed="rId3"/>
          <a:stretch/>
        </p:blipFill>
        <p:spPr>
          <a:xfrm>
            <a:off x="359280" y="2892240"/>
            <a:ext cx="522360" cy="522360"/>
          </a:xfrm>
          <a:prstGeom prst="rect">
            <a:avLst/>
          </a:prstGeom>
          <a:ln>
            <a:noFill/>
          </a:ln>
        </p:spPr>
      </p:pic>
      <p:pic>
        <p:nvPicPr>
          <p:cNvPr id="90" name="Рисунок 13" descr=""/>
          <p:cNvPicPr/>
          <p:nvPr/>
        </p:nvPicPr>
        <p:blipFill>
          <a:blip r:embed="rId4"/>
          <a:stretch/>
        </p:blipFill>
        <p:spPr>
          <a:xfrm>
            <a:off x="364320" y="4327920"/>
            <a:ext cx="517320" cy="523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1370520" y="4138200"/>
            <a:ext cx="10634040" cy="201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</a:pPr>
            <a:r>
              <a:rPr b="1" lang="ru-RU" sz="1800" spc="-1" strike="noStrike">
                <a:solidFill>
                  <a:srgbClr val="ff0000"/>
                </a:solidFill>
                <a:latin typeface="Calibri"/>
                <a:ea typeface="Calibri"/>
              </a:rPr>
              <a:t>Пандусы, установленные учреждением самостоятельно без соблюдения технического регламента,      </a:t>
            </a:r>
            <a:r>
              <a:rPr b="1" lang="ru-RU" sz="1800" spc="-1" strike="noStrike" u="sng">
                <a:solidFill>
                  <a:srgbClr val="ff0000"/>
                </a:solidFill>
                <a:uFillTx/>
                <a:latin typeface="Calibri"/>
                <a:ea typeface="Calibri"/>
              </a:rPr>
              <a:t>НЕ УКАЗЫВАЮТСЯ!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</a:pPr>
            <a:r>
              <a:rPr b="1" lang="ru-RU" sz="1800" spc="-1" strike="noStrike">
                <a:solidFill>
                  <a:srgbClr val="ff0000"/>
                </a:solidFill>
                <a:latin typeface="Calibri"/>
                <a:ea typeface="Calibri"/>
              </a:rPr>
              <a:t>Считаются оборудованными для лиц с нарушениями зрения здания, в которых установлена навигация для слабовидящих в соответствии с техническим регламентом: тактильная плитка, указатели со шрифтом Брайля, аудио-указатели и т.д.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92" name="Рисунок 4" descr=""/>
          <p:cNvPicPr/>
          <p:nvPr/>
        </p:nvPicPr>
        <p:blipFill>
          <a:blip r:embed="rId1"/>
          <a:stretch/>
        </p:blipFill>
        <p:spPr>
          <a:xfrm>
            <a:off x="452520" y="417600"/>
            <a:ext cx="5181480" cy="493200"/>
          </a:xfrm>
          <a:prstGeom prst="rect">
            <a:avLst/>
          </a:prstGeom>
          <a:ln>
            <a:noFill/>
          </a:ln>
        </p:spPr>
      </p:pic>
      <p:graphicFrame>
        <p:nvGraphicFramePr>
          <p:cNvPr id="93" name="Table 2"/>
          <p:cNvGraphicFramePr/>
          <p:nvPr/>
        </p:nvGraphicFramePr>
        <p:xfrm>
          <a:off x="596160" y="1041840"/>
          <a:ext cx="10829160" cy="1667160"/>
        </p:xfrm>
        <a:graphic>
          <a:graphicData uri="http://schemas.openxmlformats.org/drawingml/2006/table">
            <a:tbl>
              <a:tblPr/>
              <a:tblGrid>
                <a:gridCol w="811080"/>
                <a:gridCol w="619920"/>
                <a:gridCol w="825840"/>
                <a:gridCol w="817560"/>
                <a:gridCol w="1352520"/>
                <a:gridCol w="1352520"/>
                <a:gridCol w="1352520"/>
                <a:gridCol w="991800"/>
                <a:gridCol w="991800"/>
                <a:gridCol w="901440"/>
                <a:gridCol w="812520"/>
              </a:tblGrid>
              <a:tr h="218880">
                <a:tc rowSpan="3"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№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строки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8e5de"/>
                    </a:solidFill>
                  </a:tcPr>
                </a:tc>
                <a:tc rowSpan="3"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Число зданий,</a:t>
                      </a:r>
                      <a:br/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ед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8e5de"/>
                    </a:solidFill>
                  </a:tcPr>
                </a:tc>
                <a:tc rowSpan="3"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из них</a:t>
                      </a:r>
                      <a:br/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 (из графы 2) число собственных 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зданий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8e5de"/>
                    </a:solidFill>
                  </a:tcPr>
                </a:tc>
                <a:tc gridSpan="3" rowSpan="2"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из них (из графы 2) </a:t>
                      </a:r>
                      <a:br/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доступны для лиц с нарушением 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 hMerge="1" rowSpan="1">
                  <a:tcPr marL="90000" marR="90000">
                    <a:solidFill>
                      <a:srgbClr val="729fcf"/>
                    </a:solidFill>
                  </a:tcPr>
                </a:tc>
                <a:tc hMerge="1" rowSpan="1">
                  <a:tcPr marL="90000" marR="90000">
                    <a:solidFill>
                      <a:srgbClr val="729fcf"/>
                    </a:solidFill>
                  </a:tcPr>
                </a:tc>
                <a:tc gridSpan="5"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из общего числа зданий (из графы 2)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8e5de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3459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 gridSpan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техническое состояние зданий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5de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3"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из них по форме пользования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5de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0828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зрения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слуха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опорно-двигательного аппарата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требуют капитального ремонта 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аварийные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100" spc="-32" strike="noStrike">
                          <a:solidFill>
                            <a:srgbClr val="000000"/>
                          </a:solidFill>
                          <a:latin typeface="Gill Sans MT"/>
                        </a:rPr>
                        <a:t>в оперативном управлении или хозяйственном ведении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арендованные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прочие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0e7"/>
                    </a:solidFill>
                  </a:tcPr>
                </a:tc>
              </a:tr>
              <a:tr h="218880"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5de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2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fcc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3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fcc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5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6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7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fcc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8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fcc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9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fcc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10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fcc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11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fcc"/>
                    </a:solidFill>
                  </a:tcPr>
                </a:tc>
              </a:tr>
              <a:tr h="258120"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5de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Gill Sans MT"/>
                        </a:rPr>
                        <a:t>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0e7"/>
                    </a:solidFill>
                  </a:tcPr>
                </a:tc>
              </a:tr>
            </a:tbl>
          </a:graphicData>
        </a:graphic>
      </p:graphicFrame>
      <p:pic>
        <p:nvPicPr>
          <p:cNvPr id="94" name="Рисунок 7" descr=""/>
          <p:cNvPicPr/>
          <p:nvPr/>
        </p:nvPicPr>
        <p:blipFill>
          <a:blip r:embed="rId2"/>
          <a:stretch/>
        </p:blipFill>
        <p:spPr>
          <a:xfrm>
            <a:off x="191880" y="2552400"/>
            <a:ext cx="523440" cy="523440"/>
          </a:xfrm>
          <a:prstGeom prst="rect">
            <a:avLst/>
          </a:prstGeom>
          <a:ln>
            <a:noFill/>
          </a:ln>
        </p:spPr>
      </p:pic>
      <p:sp>
        <p:nvSpPr>
          <p:cNvPr id="95" name="CustomShape 3"/>
          <p:cNvSpPr/>
          <p:nvPr/>
        </p:nvSpPr>
        <p:spPr>
          <a:xfrm>
            <a:off x="716400" y="2662560"/>
            <a:ext cx="10931760" cy="142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</a:pPr>
            <a:r>
              <a:rPr b="1" lang="ru-RU" sz="1800" spc="-1" strike="noStrike">
                <a:solidFill>
                  <a:srgbClr val="ff0000"/>
                </a:solidFill>
                <a:latin typeface="Calibri"/>
                <a:ea typeface="Calibri"/>
              </a:rPr>
              <a:t>Графы 4,5,6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Calibri"/>
              </a:rPr>
              <a:t>– данные вносятся в соответствии с пунктом 41 «Перечня национальных стандартов и сводов правил (частей таких стандартов и сводов правил)», в результате применения которых на обязательной основе обеспечивается соблюдение требований Федерального закона «Технический регламент о безопасности зданий и сооружений», утвержденного постановлением Правительства Российской Федерации от 4 июля 2020 г. № 985, а также при наличии ассистивных средств с учетом разумного приспособления, если объект невозможно приспособить полностью.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96" name="Рисунок 9" descr=""/>
          <p:cNvPicPr/>
          <p:nvPr/>
        </p:nvPicPr>
        <p:blipFill>
          <a:blip r:embed="rId3"/>
          <a:stretch/>
        </p:blipFill>
        <p:spPr>
          <a:xfrm>
            <a:off x="368280" y="4134240"/>
            <a:ext cx="1001160" cy="1001160"/>
          </a:xfrm>
          <a:prstGeom prst="rect">
            <a:avLst/>
          </a:prstGeom>
          <a:ln>
            <a:noFill/>
          </a:ln>
        </p:spPr>
      </p:pic>
      <p:sp>
        <p:nvSpPr>
          <p:cNvPr id="97" name="CustomShape 4"/>
          <p:cNvSpPr/>
          <p:nvPr/>
        </p:nvSpPr>
        <p:spPr>
          <a:xfrm>
            <a:off x="731880" y="6157800"/>
            <a:ext cx="1091592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Bahnschrift SemiBold"/>
                <a:ea typeface="DejaVu Sans"/>
              </a:rPr>
              <a:t>Графы 7,8 </a:t>
            </a:r>
            <a:r>
              <a:rPr b="0" lang="ru-RU" sz="1800" spc="-1" strike="noStrike">
                <a:solidFill>
                  <a:srgbClr val="000000"/>
                </a:solidFill>
                <a:latin typeface="Gill Sans MT"/>
                <a:ea typeface="DejaVu Sans"/>
              </a:rPr>
              <a:t>- </a:t>
            </a:r>
            <a:r>
              <a:rPr b="1" lang="ru-RU" sz="1800" spc="-1" strike="noStrike" u="sng">
                <a:solidFill>
                  <a:srgbClr val="000000"/>
                </a:solidFill>
                <a:uFillTx/>
                <a:latin typeface="Gill Sans MT"/>
                <a:ea typeface="DejaVu Sans"/>
              </a:rPr>
              <a:t>заполняются только на основании актов, заключений и иных официальных документов!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Gill Sans MT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98" name="Рисунок 11" descr=""/>
          <p:cNvPicPr/>
          <p:nvPr/>
        </p:nvPicPr>
        <p:blipFill>
          <a:blip r:embed="rId4"/>
          <a:stretch/>
        </p:blipFill>
        <p:spPr>
          <a:xfrm>
            <a:off x="190440" y="6084720"/>
            <a:ext cx="523440" cy="523440"/>
          </a:xfrm>
          <a:prstGeom prst="rect">
            <a:avLst/>
          </a:prstGeom>
          <a:ln>
            <a:noFill/>
          </a:ln>
        </p:spPr>
      </p:pic>
      <p:pic>
        <p:nvPicPr>
          <p:cNvPr id="99" name="Рисунок 12" descr=""/>
          <p:cNvPicPr/>
          <p:nvPr/>
        </p:nvPicPr>
        <p:blipFill>
          <a:blip r:embed="rId5"/>
          <a:stretch/>
        </p:blipFill>
        <p:spPr>
          <a:xfrm flipH="1">
            <a:off x="7374240" y="1797120"/>
            <a:ext cx="422640" cy="422640"/>
          </a:xfrm>
          <a:prstGeom prst="rect">
            <a:avLst/>
          </a:prstGeom>
          <a:ln>
            <a:noFill/>
          </a:ln>
        </p:spPr>
      </p:pic>
      <p:pic>
        <p:nvPicPr>
          <p:cNvPr id="100" name="Рисунок 13" descr=""/>
          <p:cNvPicPr/>
          <p:nvPr/>
        </p:nvPicPr>
        <p:blipFill>
          <a:blip r:embed="rId6"/>
          <a:stretch/>
        </p:blipFill>
        <p:spPr>
          <a:xfrm>
            <a:off x="8311320" y="1797120"/>
            <a:ext cx="420120" cy="420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1015200" y="2841480"/>
            <a:ext cx="11011320" cy="79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just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</a:pPr>
            <a:r>
              <a:rPr b="1" lang="ru-RU" sz="1800" spc="-1" strike="noStrike">
                <a:solidFill>
                  <a:srgbClr val="ff0000"/>
                </a:solidFill>
                <a:latin typeface="Calibri"/>
                <a:ea typeface="Cambria"/>
              </a:rPr>
              <a:t>В графе 12 </a:t>
            </a:r>
            <a:r>
              <a:rPr b="0" lang="ru-RU" sz="1800" spc="-1" strike="noStrike">
                <a:solidFill>
                  <a:srgbClr val="ff0000"/>
                </a:solidFill>
                <a:latin typeface="Calibri"/>
                <a:ea typeface="Cambria"/>
              </a:rPr>
              <a:t>указывается общее число помещений</a:t>
            </a:r>
            <a:r>
              <a:rPr b="0" lang="ru-RU" sz="1600" spc="-1" strike="noStrike">
                <a:solidFill>
                  <a:srgbClr val="262626"/>
                </a:solidFill>
                <a:latin typeface="Calibri"/>
                <a:ea typeface="Cambria"/>
              </a:rPr>
              <a:t>,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Cambria"/>
              </a:rPr>
              <a:t>постоянно используемых отчитывающейся организацией для осуществления культурно-досуговой деятельности </a:t>
            </a: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Cambria"/>
              </a:rPr>
              <a:t>(</a:t>
            </a: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Calibri"/>
              </a:rPr>
              <a:t>включая кладовки, туалеты, коридоры и др.)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12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203040" y="244800"/>
            <a:ext cx="5401080" cy="36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Bahnschrift SemiBold"/>
                <a:ea typeface="DejaVu Sans"/>
              </a:rPr>
              <a:t>Раздел 1.</a:t>
            </a:r>
            <a:r>
              <a:rPr b="1" lang="ru-RU" sz="1800" spc="-1" strike="noStrike">
                <a:solidFill>
                  <a:srgbClr val="000000"/>
                </a:solidFill>
                <a:latin typeface="Gill Sans MT"/>
                <a:ea typeface="DejaVu Sans"/>
              </a:rPr>
              <a:t> Материально-техническая база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03" name="Рисунок 6" descr=""/>
          <p:cNvPicPr/>
          <p:nvPr/>
        </p:nvPicPr>
        <p:blipFill>
          <a:blip r:embed="rId1"/>
          <a:stretch/>
        </p:blipFill>
        <p:spPr>
          <a:xfrm>
            <a:off x="515880" y="2786040"/>
            <a:ext cx="523440" cy="523440"/>
          </a:xfrm>
          <a:prstGeom prst="rect">
            <a:avLst/>
          </a:prstGeom>
          <a:ln>
            <a:noFill/>
          </a:ln>
        </p:spPr>
      </p:pic>
      <p:graphicFrame>
        <p:nvGraphicFramePr>
          <p:cNvPr id="104" name="Table 3"/>
          <p:cNvGraphicFramePr/>
          <p:nvPr/>
        </p:nvGraphicFramePr>
        <p:xfrm>
          <a:off x="529920" y="4189680"/>
          <a:ext cx="6812640" cy="2247120"/>
        </p:xfrm>
        <a:graphic>
          <a:graphicData uri="http://schemas.openxmlformats.org/drawingml/2006/table">
            <a:tbl>
              <a:tblPr/>
              <a:tblGrid>
                <a:gridCol w="349920"/>
                <a:gridCol w="550440"/>
                <a:gridCol w="452160"/>
                <a:gridCol w="816120"/>
                <a:gridCol w="599400"/>
                <a:gridCol w="997200"/>
                <a:gridCol w="644400"/>
                <a:gridCol w="626760"/>
                <a:gridCol w="540720"/>
                <a:gridCol w="535320"/>
                <a:gridCol w="700560"/>
              </a:tblGrid>
              <a:tr h="2048400"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№ </a:t>
                      </a:r>
                      <a:br/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строки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Число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автоматизи-</a:t>
                      </a:r>
                      <a:br/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рованных рабочих </a:t>
                      </a:r>
                      <a:br/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мест,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ед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Наличие доступа </a:t>
                      </a:r>
                      <a:br/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в Интернет </a:t>
                      </a:r>
                      <a:br/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(да – 1,</a:t>
                      </a:r>
                      <a:br/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 нет – 0)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Наличие доступа в Интернет </a:t>
                      </a:r>
                      <a:br/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для посетителей </a:t>
                      </a:r>
                      <a:br/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и участников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формирований </a:t>
                      </a:r>
                      <a:br/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(да – 1, нет – 0)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Наличие собственного Интернет-сайта, </a:t>
                      </a:r>
                      <a:br/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(да – 1, </a:t>
                      </a:r>
                      <a:br/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нет – 0)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Наличие версии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собственного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Интернет-сайта,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доступной для слепых и слабовидящих</a:t>
                      </a:r>
                      <a:br/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(да – 1, нет – 0)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Число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специализиро-ванного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оборудования для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инвалидов, </a:t>
                      </a:r>
                      <a:br/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ед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Число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специали-зированных транспортных средств,  </a:t>
                      </a:r>
                      <a:br/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ед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Число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автоклубов,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ед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(из графы 29)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Число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выездов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автоклубов в сельские населенные пункты,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ед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Количество населенных пунктов,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обслуживаемых  автоклубами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18880"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23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24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25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26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27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28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29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30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31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32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4520"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01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5" name="CustomShape 4"/>
          <p:cNvSpPr/>
          <p:nvPr/>
        </p:nvSpPr>
        <p:spPr>
          <a:xfrm>
            <a:off x="7386840" y="3709800"/>
            <a:ext cx="4600440" cy="159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ru-RU" sz="1600" spc="-1" strike="noStrike">
                <a:solidFill>
                  <a:srgbClr val="ff0000"/>
                </a:solidFill>
                <a:latin typeface="Calibri"/>
                <a:ea typeface="Calibri"/>
              </a:rPr>
              <a:t>В графе 26 </a:t>
            </a:r>
            <a:r>
              <a:rPr b="1" lang="ru-RU" sz="14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ставится 1 при наличии собственного сайта </a:t>
            </a: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в информационно-телекоммуникационной сети «Интернет», официально зарегистрированного и имеющего уникальный домен в сети Интернет (состоящего на балансе организации),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в </a:t>
            </a:r>
            <a:r>
              <a:rPr b="1" lang="ru-RU" sz="14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противном случае - 0.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06" name="CustomShape 5"/>
          <p:cNvSpPr/>
          <p:nvPr/>
        </p:nvSpPr>
        <p:spPr>
          <a:xfrm>
            <a:off x="7397280" y="5359320"/>
            <a:ext cx="4195080" cy="100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i="1" lang="ru-RU" sz="1400" spc="-1" strike="noStrike">
                <a:solidFill>
                  <a:srgbClr val="ff0000"/>
                </a:solidFill>
                <a:latin typeface="Calibri"/>
                <a:ea typeface="Calibri"/>
              </a:rPr>
              <a:t>Внимание! Страницы организации в социальных сетях и (или) на сайтах других организаций и органов местного самоуправления в данной графе не учитываются!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07" name="Рисунок 12" descr=""/>
          <p:cNvPicPr/>
          <p:nvPr/>
        </p:nvPicPr>
        <p:blipFill>
          <a:blip r:embed="rId2"/>
          <a:stretch/>
        </p:blipFill>
        <p:spPr>
          <a:xfrm>
            <a:off x="7103160" y="3711600"/>
            <a:ext cx="380880" cy="340560"/>
          </a:xfrm>
          <a:prstGeom prst="rect">
            <a:avLst/>
          </a:prstGeom>
          <a:ln>
            <a:noFill/>
          </a:ln>
        </p:spPr>
      </p:pic>
      <p:pic>
        <p:nvPicPr>
          <p:cNvPr id="108" name="" descr=""/>
          <p:cNvPicPr/>
          <p:nvPr/>
        </p:nvPicPr>
        <p:blipFill>
          <a:blip r:embed="rId3"/>
          <a:stretch/>
        </p:blipFill>
        <p:spPr>
          <a:xfrm>
            <a:off x="558720" y="851040"/>
            <a:ext cx="11061360" cy="2260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1149120" y="2995920"/>
            <a:ext cx="10048320" cy="235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</a:pPr>
            <a:r>
              <a:rPr b="1" lang="ru-RU" sz="2000" spc="-1" strike="noStrike">
                <a:solidFill>
                  <a:srgbClr val="ff0000"/>
                </a:solidFill>
                <a:latin typeface="Calibri"/>
                <a:ea typeface="Calibri"/>
              </a:rPr>
              <a:t>В графе 28 указывается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  <a:ea typeface="Calibri"/>
              </a:rPr>
              <a:t> </a:t>
            </a:r>
            <a:r>
              <a:rPr b="1" lang="ru-RU" sz="1800" spc="-1" strike="noStrike">
                <a:solidFill>
                  <a:srgbClr val="262626"/>
                </a:solidFill>
                <a:latin typeface="Calibri"/>
                <a:ea typeface="Calibri"/>
              </a:rPr>
              <a:t>число специализированного оборудования для инвалидов (коляски, скалоходы).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</a:pPr>
            <a:r>
              <a:rPr b="1" lang="ru-RU" sz="2000" spc="-1" strike="noStrike">
                <a:solidFill>
                  <a:srgbClr val="ff0000"/>
                </a:solidFill>
                <a:latin typeface="Calibri"/>
                <a:ea typeface="Calibri"/>
              </a:rPr>
              <a:t>В графе 29 указывается число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  <a:ea typeface="Calibri"/>
              </a:rPr>
              <a:t> </a:t>
            </a:r>
            <a:r>
              <a:rPr b="1" lang="ru-RU" sz="1800" spc="-1" strike="noStrike">
                <a:solidFill>
                  <a:srgbClr val="262626"/>
                </a:solidFill>
                <a:latin typeface="Calibri"/>
                <a:ea typeface="Calibri"/>
              </a:rPr>
              <a:t>состоящих на балансе у отчитывающейся организации специализированных транспортных средств (автоклубы, библиобусы, библиомобили).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7000"/>
              </a:lnSpc>
              <a:spcBef>
                <a:spcPts val="751"/>
              </a:spcBef>
              <a:spcAft>
                <a:spcPts val="751"/>
              </a:spcAft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  <a:ea typeface="Times New Roman"/>
              </a:rPr>
              <a:t>Заполнение граф 30, 31, 32 </a:t>
            </a:r>
            <a:r>
              <a:rPr b="1" lang="ru-RU" sz="1800" spc="-1" strike="noStrike">
                <a:solidFill>
                  <a:srgbClr val="3b4256"/>
                </a:solidFill>
                <a:latin typeface="Arial"/>
                <a:ea typeface="Times New Roman"/>
              </a:rPr>
              <a:t>относится исключительно к автоклубам.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110" name="Table 2"/>
          <p:cNvGraphicFramePr/>
          <p:nvPr/>
        </p:nvGraphicFramePr>
        <p:xfrm>
          <a:off x="1323720" y="957960"/>
          <a:ext cx="8270280" cy="1932120"/>
        </p:xfrm>
        <a:graphic>
          <a:graphicData uri="http://schemas.openxmlformats.org/drawingml/2006/table">
            <a:tbl>
              <a:tblPr/>
              <a:tblGrid>
                <a:gridCol w="424800"/>
                <a:gridCol w="668160"/>
                <a:gridCol w="549000"/>
                <a:gridCol w="990720"/>
                <a:gridCol w="727560"/>
                <a:gridCol w="1210680"/>
                <a:gridCol w="782280"/>
                <a:gridCol w="760680"/>
                <a:gridCol w="656640"/>
                <a:gridCol w="649800"/>
                <a:gridCol w="850320"/>
              </a:tblGrid>
              <a:tr h="1667160"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№ </a:t>
                      </a:r>
                      <a:br/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строки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Число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автоматизи-</a:t>
                      </a:r>
                      <a:br/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рованных рабочих </a:t>
                      </a:r>
                      <a:br/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мест,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ед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Наличие доступа </a:t>
                      </a:r>
                      <a:br/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в Интернет </a:t>
                      </a:r>
                      <a:br/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(да – 1,</a:t>
                      </a:r>
                      <a:br/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 нет – 0)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Наличие доступа в Интернет </a:t>
                      </a:r>
                      <a:br/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для посетителей </a:t>
                      </a:r>
                      <a:br/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и участников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формирований </a:t>
                      </a:r>
                      <a:br/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(да – 1, нет – 0)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Наличие собственного Интернет-сайта, </a:t>
                      </a:r>
                      <a:br/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(да – 1, </a:t>
                      </a:r>
                      <a:br/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нет – 0)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Наличие версии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собственного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Интернет-сайта,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доступной для слепых и слабовидящих</a:t>
                      </a:r>
                      <a:br/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(да – 1, нет – 0)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Число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специализиро-ванного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оборудования для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инвалидов, </a:t>
                      </a:r>
                      <a:br/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ед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Число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специали-зированных транспортных средств,  </a:t>
                      </a:r>
                      <a:br/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ед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Число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автоклубов,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ед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(из графы 29)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Число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выездов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автоклубов в сельские населенные пункты,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ед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Количество населенных пунктов,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обслуживаемых  автоклубами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218880"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23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24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25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26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27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28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29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30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31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32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226800"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01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ts val="1001"/>
                        </a:lnSpc>
                        <a:spcAft>
                          <a:spcPts val="799"/>
                        </a:spcAf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 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11" name="CustomShape 3"/>
          <p:cNvSpPr/>
          <p:nvPr/>
        </p:nvSpPr>
        <p:spPr>
          <a:xfrm>
            <a:off x="203040" y="244800"/>
            <a:ext cx="5401080" cy="36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Bahnschrift SemiBold"/>
                <a:ea typeface="DejaVu Sans"/>
              </a:rPr>
              <a:t>Раздел 1.</a:t>
            </a:r>
            <a:r>
              <a:rPr b="1" lang="ru-RU" sz="1800" spc="-1" strike="noStrike">
                <a:solidFill>
                  <a:srgbClr val="000000"/>
                </a:solidFill>
                <a:latin typeface="Gill Sans MT"/>
                <a:ea typeface="DejaVu Sans"/>
              </a:rPr>
              <a:t> Материально-техническая база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12" name="Рисунок 5" descr=""/>
          <p:cNvPicPr/>
          <p:nvPr/>
        </p:nvPicPr>
        <p:blipFill>
          <a:blip r:embed="rId1"/>
          <a:stretch/>
        </p:blipFill>
        <p:spPr>
          <a:xfrm>
            <a:off x="608040" y="2995920"/>
            <a:ext cx="523440" cy="523440"/>
          </a:xfrm>
          <a:prstGeom prst="rect">
            <a:avLst/>
          </a:prstGeom>
          <a:ln>
            <a:noFill/>
          </a:ln>
        </p:spPr>
      </p:pic>
      <p:pic>
        <p:nvPicPr>
          <p:cNvPr id="113" name="Рисунок 6" descr=""/>
          <p:cNvPicPr/>
          <p:nvPr/>
        </p:nvPicPr>
        <p:blipFill>
          <a:blip r:embed="rId2"/>
          <a:stretch/>
        </p:blipFill>
        <p:spPr>
          <a:xfrm>
            <a:off x="616320" y="3750120"/>
            <a:ext cx="523440" cy="523440"/>
          </a:xfrm>
          <a:prstGeom prst="rect">
            <a:avLst/>
          </a:prstGeom>
          <a:ln>
            <a:noFill/>
          </a:ln>
        </p:spPr>
      </p:pic>
      <p:pic>
        <p:nvPicPr>
          <p:cNvPr id="114" name="Рисунок 7" descr=""/>
          <p:cNvPicPr/>
          <p:nvPr/>
        </p:nvPicPr>
        <p:blipFill>
          <a:blip r:embed="rId3"/>
          <a:stretch/>
        </p:blipFill>
        <p:spPr>
          <a:xfrm>
            <a:off x="624960" y="4632120"/>
            <a:ext cx="523440" cy="523440"/>
          </a:xfrm>
          <a:prstGeom prst="rect">
            <a:avLst/>
          </a:prstGeom>
          <a:ln>
            <a:noFill/>
          </a:ln>
        </p:spPr>
      </p:pic>
      <p:sp>
        <p:nvSpPr>
          <p:cNvPr id="115" name="CustomShape 4"/>
          <p:cNvSpPr/>
          <p:nvPr/>
        </p:nvSpPr>
        <p:spPr>
          <a:xfrm>
            <a:off x="1775880" y="5240520"/>
            <a:ext cx="8957880" cy="140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</a:pPr>
            <a:r>
              <a:rPr b="1" lang="ru-RU" sz="1400" spc="-1" strike="noStrike" u="sng">
                <a:solidFill>
                  <a:srgbClr val="25292b"/>
                </a:solidFill>
                <a:uFillTx/>
                <a:latin typeface="Arial"/>
                <a:ea typeface="Times New Roman"/>
              </a:rPr>
              <a:t>Автоклуб - специализированное транспортное средство</a:t>
            </a:r>
            <a:r>
              <a:rPr b="1" lang="ru-RU" sz="1400" spc="-1" strike="noStrike">
                <a:solidFill>
                  <a:srgbClr val="25292b"/>
                </a:solidFill>
                <a:latin typeface="Arial"/>
                <a:ea typeface="Times New Roman"/>
              </a:rPr>
              <a:t>, оборудованное техническими средствами, предусматривающими трансформацию в кинозал или театрально-концертную сцену, комплектацию аудио-видео аппаратурой, автономное освещение сцены для работы в темное время суток, динамомашину. Но, если автобус организации не отвечает указанным требованиям, он не является автоклубом.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b="0" lang="ru-RU" sz="1100" spc="-1" strike="noStrike">
              <a:latin typeface="Arial"/>
            </a:endParaRPr>
          </a:p>
        </p:txBody>
      </p:sp>
      <p:pic>
        <p:nvPicPr>
          <p:cNvPr id="116" name="Рисунок 9" descr=""/>
          <p:cNvPicPr/>
          <p:nvPr/>
        </p:nvPicPr>
        <p:blipFill>
          <a:blip r:embed="rId4"/>
          <a:stretch/>
        </p:blipFill>
        <p:spPr>
          <a:xfrm>
            <a:off x="709920" y="5353920"/>
            <a:ext cx="1020960" cy="1020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Table 1"/>
          <p:cNvGraphicFramePr/>
          <p:nvPr/>
        </p:nvGraphicFramePr>
        <p:xfrm>
          <a:off x="630360" y="725760"/>
          <a:ext cx="11370240" cy="2566080"/>
        </p:xfrm>
        <a:graphic>
          <a:graphicData uri="http://schemas.openxmlformats.org/drawingml/2006/table">
            <a:tbl>
              <a:tblPr/>
              <a:tblGrid>
                <a:gridCol w="344520"/>
                <a:gridCol w="503280"/>
                <a:gridCol w="543240"/>
                <a:gridCol w="582840"/>
                <a:gridCol w="768600"/>
                <a:gridCol w="702360"/>
                <a:gridCol w="781920"/>
                <a:gridCol w="755280"/>
                <a:gridCol w="794880"/>
                <a:gridCol w="689040"/>
                <a:gridCol w="794880"/>
                <a:gridCol w="649080"/>
                <a:gridCol w="768600"/>
                <a:gridCol w="529920"/>
                <a:gridCol w="874440"/>
                <a:gridCol w="1287720"/>
              </a:tblGrid>
              <a:tr h="228600">
                <a:tc rowSpan="4"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4"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№ 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стро-ки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4">
                  <a:txBody>
                    <a:bodyPr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Число клубных</a:t>
                      </a:r>
                      <a:endParaRPr b="0" lang="ru-RU" sz="9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формиро-ваний, </a:t>
                      </a:r>
                      <a:br/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всего (сумма граф 6, 8)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13"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из графы 3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286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rowSpan="3"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для де-тей</a:t>
                      </a:r>
                      <a:br/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до 14 лет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для моло-дежи 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libri"/>
                        </a:rPr>
                        <a:t>от 14 до 35 лет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люби-тельские объеди-нения, клубы по интересам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инклюзив-ные, включающие</a:t>
                      </a:r>
                      <a:br/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 в состав инвалидов </a:t>
                      </a:r>
                      <a:br/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и лиц с ОВЗ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прочие клуб-ные форми-рования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8"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из них (из графы 8)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286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для де-тей</a:t>
                      </a:r>
                      <a:br/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до 14 лет 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для </a:t>
                      </a:r>
                      <a:br/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молодежи 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libri"/>
                        </a:rPr>
                        <a:t>от 14 до 35 лет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формиро-вания/кружки самодея-тельного народного творчества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3"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из них (из графы 11)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формиро-вания/кружки технического творчества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спортивные формирова-ния/кружки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8349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для детей</a:t>
                      </a:r>
                      <a:br/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до 14 лет 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для </a:t>
                      </a:r>
                      <a:endParaRPr b="0" lang="ru-RU" sz="9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молодежи 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libri"/>
                        </a:rPr>
                        <a:t>от 14 до 35 лет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работа-ющих на платной основе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</a:tr>
              <a:tr h="228600"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1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2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3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4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5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6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7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8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9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10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11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12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13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14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15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16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5400">
                <a:tc>
                  <a:txBody>
                    <a:bodyPr lIns="42480" rIns="4248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Всего,ед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02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 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 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 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75800">
                <a:tc>
                  <a:txBody>
                    <a:bodyPr lIns="42480" rIns="4248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В них участ.чел. 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03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 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 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 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8" name="CustomShape 2"/>
          <p:cNvSpPr/>
          <p:nvPr/>
        </p:nvSpPr>
        <p:spPr>
          <a:xfrm>
            <a:off x="287280" y="244800"/>
            <a:ext cx="4411800" cy="36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Bahnschrift SemiBold"/>
                <a:ea typeface="DejaVu Sans"/>
              </a:rPr>
              <a:t>Раздел 2.</a:t>
            </a:r>
            <a:r>
              <a:rPr b="1" lang="ru-RU" sz="1800" spc="-1" strike="noStrike">
                <a:solidFill>
                  <a:srgbClr val="000000"/>
                </a:solidFill>
                <a:latin typeface="Gill Sans MT"/>
                <a:ea typeface="DejaVu Sans"/>
              </a:rPr>
              <a:t> Клубные формирования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1083600" y="3135600"/>
            <a:ext cx="10298880" cy="149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ru-RU" sz="1600" spc="-1" strike="noStrike">
                <a:solidFill>
                  <a:srgbClr val="000000"/>
                </a:solidFill>
                <a:latin typeface="Gill Sans MT"/>
                <a:ea typeface="DejaVu Sans"/>
              </a:rPr>
              <a:t>Данные раздела заполняются на основании журналов учета культурно-досуговых формирований путем подсчета числа участников в них.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ru-RU" sz="1600" spc="-1" strike="noStrike">
                <a:solidFill>
                  <a:srgbClr val="000000"/>
                </a:solidFill>
                <a:latin typeface="Gill Sans MT"/>
                <a:ea typeface="DejaVu Sans"/>
              </a:rPr>
              <a:t>Лица, участвующие в нескольких кружках, секциях и пр., учитываются по каждому из них в отдельности.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i="1" lang="ru-RU" sz="1000" spc="-1" strike="noStrike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120" name="Рисунок 11" descr=""/>
          <p:cNvPicPr/>
          <p:nvPr/>
        </p:nvPicPr>
        <p:blipFill>
          <a:blip r:embed="rId1"/>
          <a:stretch/>
        </p:blipFill>
        <p:spPr>
          <a:xfrm>
            <a:off x="608040" y="3135600"/>
            <a:ext cx="474840" cy="389520"/>
          </a:xfrm>
          <a:prstGeom prst="rect">
            <a:avLst/>
          </a:prstGeom>
          <a:ln>
            <a:noFill/>
          </a:ln>
        </p:spPr>
      </p:pic>
      <p:pic>
        <p:nvPicPr>
          <p:cNvPr id="121" name="Рисунок 12" descr=""/>
          <p:cNvPicPr/>
          <p:nvPr/>
        </p:nvPicPr>
        <p:blipFill>
          <a:blip r:embed="rId2"/>
          <a:stretch/>
        </p:blipFill>
        <p:spPr>
          <a:xfrm>
            <a:off x="625320" y="3680280"/>
            <a:ext cx="474840" cy="389520"/>
          </a:xfrm>
          <a:prstGeom prst="rect">
            <a:avLst/>
          </a:prstGeom>
          <a:ln>
            <a:noFill/>
          </a:ln>
        </p:spPr>
      </p:pic>
      <p:pic>
        <p:nvPicPr>
          <p:cNvPr id="122" name="Рисунок 13" descr=""/>
          <p:cNvPicPr/>
          <p:nvPr/>
        </p:nvPicPr>
        <p:blipFill>
          <a:blip r:embed="rId3"/>
          <a:stretch/>
        </p:blipFill>
        <p:spPr>
          <a:xfrm>
            <a:off x="616680" y="4079520"/>
            <a:ext cx="474840" cy="389520"/>
          </a:xfrm>
          <a:prstGeom prst="rect">
            <a:avLst/>
          </a:prstGeom>
          <a:ln>
            <a:noFill/>
          </a:ln>
        </p:spPr>
      </p:pic>
      <p:sp>
        <p:nvSpPr>
          <p:cNvPr id="123" name="CustomShape 4"/>
          <p:cNvSpPr/>
          <p:nvPr/>
        </p:nvSpPr>
        <p:spPr>
          <a:xfrm>
            <a:off x="1100880" y="4108320"/>
            <a:ext cx="10919160" cy="201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ru-RU" sz="1600" spc="-1" strike="noStrike">
                <a:solidFill>
                  <a:srgbClr val="000000"/>
                </a:solidFill>
                <a:latin typeface="Gill Sans MT"/>
                <a:ea typeface="DejaVu Sans"/>
              </a:rPr>
              <a:t>Если культурно-досуговое формирование является разновозрастным (например, семейный вокальный коллектив или танцевальный коллектив, в котором вместе занимаются участники от </a:t>
            </a:r>
            <a:r>
              <a:rPr b="1" lang="ru-RU" sz="1400" spc="-1" strike="noStrike">
                <a:solidFill>
                  <a:srgbClr val="000000"/>
                </a:solidFill>
                <a:latin typeface="Bahnschrift SemiBold SemiConden"/>
                <a:ea typeface="DejaVu Sans"/>
              </a:rPr>
              <a:t>7 до 18 лет</a:t>
            </a:r>
            <a:r>
              <a:rPr b="1" lang="ru-RU" sz="1600" spc="-1" strike="noStrike">
                <a:solidFill>
                  <a:srgbClr val="000000"/>
                </a:solidFill>
                <a:latin typeface="Gill Sans MT"/>
                <a:ea typeface="DejaVu Sans"/>
              </a:rPr>
              <a:t>), то оно учитывается только в </a:t>
            </a:r>
            <a:r>
              <a:rPr b="1" lang="ru-RU" sz="1600" spc="-1" strike="noStrike" u="sng">
                <a:solidFill>
                  <a:srgbClr val="000000"/>
                </a:solidFill>
                <a:uFillTx/>
                <a:latin typeface="Gill Sans MT"/>
                <a:ea typeface="DejaVu Sans"/>
              </a:rPr>
              <a:t>графе </a:t>
            </a:r>
            <a:r>
              <a:rPr b="1" lang="ru-RU" sz="1600" spc="-1" strike="noStrike" u="sng">
                <a:solidFill>
                  <a:srgbClr val="000000"/>
                </a:solidFill>
                <a:uFillTx/>
                <a:latin typeface="Arial Narrow"/>
                <a:ea typeface="DejaVu Sans"/>
              </a:rPr>
              <a:t>3, в графах 4 и 5 </a:t>
            </a:r>
            <a:r>
              <a:rPr b="1" lang="ru-RU" sz="1600" spc="-1" strike="noStrike">
                <a:solidFill>
                  <a:srgbClr val="000000"/>
                </a:solidFill>
                <a:latin typeface="Arial Narrow"/>
                <a:ea typeface="DejaVu Sans"/>
              </a:rPr>
              <a:t>- не учитывается.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ru-RU" sz="1600" spc="-1" strike="noStrike">
                <a:solidFill>
                  <a:srgbClr val="000000"/>
                </a:solidFill>
                <a:latin typeface="Gill Sans MT"/>
                <a:ea typeface="DejaVu Sans"/>
              </a:rPr>
              <a:t>Исключение составляют коллективы, в которых детская и молодежная группы (группа взрослых) разделены, то есть у них разный репертуар, разное время занятий и они организационно оформлены, как разные группы творческого коллектива. В этом случае каждая такая обособленная группа оформляется как отдельное клубное формирование.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24" name="Рисунок 15" descr=""/>
          <p:cNvPicPr/>
          <p:nvPr/>
        </p:nvPicPr>
        <p:blipFill>
          <a:blip r:embed="rId4"/>
          <a:stretch/>
        </p:blipFill>
        <p:spPr>
          <a:xfrm>
            <a:off x="616680" y="5023440"/>
            <a:ext cx="474840" cy="389520"/>
          </a:xfrm>
          <a:prstGeom prst="rect">
            <a:avLst/>
          </a:prstGeom>
          <a:ln>
            <a:noFill/>
          </a:ln>
        </p:spPr>
      </p:pic>
      <p:sp>
        <p:nvSpPr>
          <p:cNvPr id="125" name="CustomShape 5"/>
          <p:cNvSpPr/>
          <p:nvPr/>
        </p:nvSpPr>
        <p:spPr>
          <a:xfrm>
            <a:off x="2296800" y="5996160"/>
            <a:ext cx="8634240" cy="96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ru-RU" sz="1800" spc="-1" strike="noStrike">
                <a:solidFill>
                  <a:srgbClr val="ff0000"/>
                </a:solidFill>
                <a:latin typeface="Gill Sans MT"/>
                <a:ea typeface="DejaVu Sans"/>
              </a:rPr>
              <a:t>Внимание! Формирования, действовавшие в течение года, но завершившие программу работы до конца отчетного года, также включаются в отчет.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26" name="Рисунок 18" descr=""/>
          <p:cNvPicPr/>
          <p:nvPr/>
        </p:nvPicPr>
        <p:blipFill>
          <a:blip r:embed="rId5"/>
          <a:stretch/>
        </p:blipFill>
        <p:spPr>
          <a:xfrm>
            <a:off x="1446480" y="5922000"/>
            <a:ext cx="849600" cy="849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287280" y="244800"/>
            <a:ext cx="4411800" cy="36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Bahnschrift SemiBold"/>
                <a:ea typeface="DejaVu Sans"/>
              </a:rPr>
              <a:t>Раздел 2.</a:t>
            </a:r>
            <a:r>
              <a:rPr b="1" lang="ru-RU" sz="1800" spc="-1" strike="noStrike">
                <a:solidFill>
                  <a:srgbClr val="000000"/>
                </a:solidFill>
                <a:latin typeface="Gill Sans MT"/>
                <a:ea typeface="DejaVu Sans"/>
              </a:rPr>
              <a:t> Клубные формирования</a:t>
            </a: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128" name="Table 2"/>
          <p:cNvGraphicFramePr/>
          <p:nvPr/>
        </p:nvGraphicFramePr>
        <p:xfrm>
          <a:off x="630360" y="725760"/>
          <a:ext cx="11370240" cy="2789640"/>
        </p:xfrm>
        <a:graphic>
          <a:graphicData uri="http://schemas.openxmlformats.org/drawingml/2006/table">
            <a:tbl>
              <a:tblPr/>
              <a:tblGrid>
                <a:gridCol w="344520"/>
                <a:gridCol w="503280"/>
                <a:gridCol w="543240"/>
                <a:gridCol w="582840"/>
                <a:gridCol w="768600"/>
                <a:gridCol w="702360"/>
                <a:gridCol w="781920"/>
                <a:gridCol w="755280"/>
                <a:gridCol w="794880"/>
                <a:gridCol w="689040"/>
                <a:gridCol w="794880"/>
                <a:gridCol w="649080"/>
                <a:gridCol w="768600"/>
                <a:gridCol w="529920"/>
                <a:gridCol w="874440"/>
                <a:gridCol w="1287720"/>
              </a:tblGrid>
              <a:tr h="238320">
                <a:tc rowSpan="4"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4"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№ 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стро-ки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4">
                  <a:txBody>
                    <a:bodyPr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Число клубных</a:t>
                      </a:r>
                      <a:endParaRPr b="0" lang="ru-RU" sz="9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формиро-ваний, </a:t>
                      </a:r>
                      <a:br/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всего (сумма граф 6, 8)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13"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из графы 3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383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rowSpan="3"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для де-тей</a:t>
                      </a:r>
                      <a:br/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до 14 лет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для моло-дежи 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libri"/>
                        </a:rPr>
                        <a:t>от 14 до 35 лет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люби-тельские объеди-нения, клубы по интересам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инклюзив-ные, включающие</a:t>
                      </a:r>
                      <a:br/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 в состав инвалидов </a:t>
                      </a:r>
                      <a:br/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и лиц с ОВЗ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прочие клубные форми-рования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8"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из них (из графы 8)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383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для де-тей</a:t>
                      </a:r>
                      <a:br/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до 14 лет 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для </a:t>
                      </a:r>
                      <a:br/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молодежи 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libri"/>
                        </a:rPr>
                        <a:t>от 14 до 35 лет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формиро-вания/кружки самодея-тельного народного творчества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3"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из них (из графы 11)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формиро-вания/кружки технического творчества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спортивные формирова-ния/кружки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519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для детей</a:t>
                      </a:r>
                      <a:br/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до 14 лет 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для </a:t>
                      </a:r>
                      <a:endParaRPr b="0" lang="ru-RU" sz="9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молодежи 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libri"/>
                        </a:rPr>
                        <a:t>от 14 до 35 лет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работа-ющих на платной основе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</a:tr>
              <a:tr h="286920"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1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2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3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4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5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6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7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8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9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10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11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12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13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14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15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16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4840">
                <a:tc>
                  <a:txBody>
                    <a:bodyPr lIns="42480" rIns="4248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Всего,ед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02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 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 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 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24400">
                <a:tc>
                  <a:txBody>
                    <a:bodyPr lIns="42480" rIns="4248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В них участ.чел. 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03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 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 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2480" rIns="4248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Gill Sans MT"/>
                          <a:ea typeface="Cambria"/>
                        </a:rPr>
                        <a:t> 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9" name="Рисунок 6" descr=""/>
          <p:cNvPicPr/>
          <p:nvPr/>
        </p:nvPicPr>
        <p:blipFill>
          <a:blip r:embed="rId1"/>
          <a:stretch/>
        </p:blipFill>
        <p:spPr>
          <a:xfrm>
            <a:off x="630360" y="3114720"/>
            <a:ext cx="523440" cy="523440"/>
          </a:xfrm>
          <a:prstGeom prst="rect">
            <a:avLst/>
          </a:prstGeom>
          <a:ln>
            <a:noFill/>
          </a:ln>
        </p:spPr>
      </p:pic>
      <p:sp>
        <p:nvSpPr>
          <p:cNvPr id="130" name="CustomShape 3"/>
          <p:cNvSpPr/>
          <p:nvPr/>
        </p:nvSpPr>
        <p:spPr>
          <a:xfrm>
            <a:off x="1154880" y="3205800"/>
            <a:ext cx="10891080" cy="243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Bahnschrift SemiBold SemiConden"/>
                <a:ea typeface="DejaVu Sans"/>
              </a:rPr>
              <a:t>В графе 4 </a:t>
            </a:r>
            <a:r>
              <a:rPr b="0" lang="ru-RU" sz="1800" spc="-1" strike="noStrike">
                <a:solidFill>
                  <a:srgbClr val="000000"/>
                </a:solidFill>
                <a:latin typeface="Bahnschrift SemiBold SemiConden"/>
                <a:ea typeface="DejaVu Sans"/>
              </a:rPr>
              <a:t>приводятся данные по формированиям для детей до 14 лет.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7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Если в состав участников формирования входят представители других возрастных групп (молодежь, люди среднего возраста, пенсионеры), данное формирование в этой графе не учитывается.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7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7000"/>
              </a:lnSpc>
            </a:pPr>
            <a:r>
              <a:rPr b="1" lang="ru-RU" sz="2000" spc="-1" strike="noStrike">
                <a:solidFill>
                  <a:srgbClr val="ff0000"/>
                </a:solidFill>
                <a:latin typeface="Bahnschrift SemiBold SemiConden"/>
                <a:ea typeface="Calibri"/>
              </a:rPr>
              <a:t>В графе 5 </a:t>
            </a:r>
            <a:r>
              <a:rPr b="1" lang="ru-RU" sz="1800" spc="-1" strike="noStrike">
                <a:solidFill>
                  <a:srgbClr val="000000"/>
                </a:solidFill>
                <a:latin typeface="Bahnschrift SemiBold SemiConden"/>
                <a:ea typeface="Calibri"/>
              </a:rPr>
              <a:t>приводятся данные по формированиям для молодежи от 14 до 35 лет включительно.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7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Если участниками формирования являются также дети до 15 лет и взрослые старше 35 лет, данное формирование в этой графе не учитывается.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7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31" name="Рисунок 9" descr=""/>
          <p:cNvPicPr/>
          <p:nvPr/>
        </p:nvPicPr>
        <p:blipFill>
          <a:blip r:embed="rId2"/>
          <a:stretch/>
        </p:blipFill>
        <p:spPr>
          <a:xfrm>
            <a:off x="630360" y="4257000"/>
            <a:ext cx="523440" cy="523440"/>
          </a:xfrm>
          <a:prstGeom prst="rect">
            <a:avLst/>
          </a:prstGeom>
          <a:ln>
            <a:noFill/>
          </a:ln>
        </p:spPr>
      </p:pic>
      <p:pic>
        <p:nvPicPr>
          <p:cNvPr id="132" name="Рисунок 10" descr=""/>
          <p:cNvPicPr/>
          <p:nvPr/>
        </p:nvPicPr>
        <p:blipFill>
          <a:blip r:embed="rId3"/>
          <a:stretch/>
        </p:blipFill>
        <p:spPr>
          <a:xfrm>
            <a:off x="852120" y="4772880"/>
            <a:ext cx="420120" cy="420120"/>
          </a:xfrm>
          <a:prstGeom prst="rect">
            <a:avLst/>
          </a:prstGeom>
          <a:ln>
            <a:noFill/>
          </a:ln>
        </p:spPr>
      </p:pic>
      <p:pic>
        <p:nvPicPr>
          <p:cNvPr id="133" name="Рисунок 11" descr=""/>
          <p:cNvPicPr/>
          <p:nvPr/>
        </p:nvPicPr>
        <p:blipFill>
          <a:blip r:embed="rId4"/>
          <a:stretch/>
        </p:blipFill>
        <p:spPr>
          <a:xfrm>
            <a:off x="892800" y="3593880"/>
            <a:ext cx="379440" cy="396000"/>
          </a:xfrm>
          <a:prstGeom prst="rect">
            <a:avLst/>
          </a:prstGeom>
          <a:ln>
            <a:noFill/>
          </a:ln>
        </p:spPr>
      </p:pic>
      <p:sp>
        <p:nvSpPr>
          <p:cNvPr id="134" name="CustomShape 4"/>
          <p:cNvSpPr/>
          <p:nvPr/>
        </p:nvSpPr>
        <p:spPr>
          <a:xfrm>
            <a:off x="1609560" y="5355360"/>
            <a:ext cx="10337040" cy="13672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ru-RU" sz="1600" spc="-1" strike="noStrike">
                <a:solidFill>
                  <a:srgbClr val="000000"/>
                </a:solidFill>
                <a:latin typeface="Bahnschrift SemiBold SemiConden"/>
                <a:ea typeface="DejaVu Sans"/>
              </a:rPr>
              <a:t>Если </a:t>
            </a:r>
            <a:r>
              <a:rPr b="0" lang="ru-RU" sz="1600" spc="-1" strike="noStrike" u="sng">
                <a:solidFill>
                  <a:srgbClr val="000000"/>
                </a:solidFill>
                <a:uFillTx/>
                <a:latin typeface="Bahnschrift SemiBold SemiConden"/>
                <a:ea typeface="DejaVu Sans"/>
              </a:rPr>
              <a:t>сумма граф 4 и 5 равна графе 3, </a:t>
            </a:r>
            <a:r>
              <a:rPr b="0" lang="ru-RU" sz="1600" spc="-1" strike="noStrike">
                <a:solidFill>
                  <a:srgbClr val="000000"/>
                </a:solidFill>
                <a:latin typeface="Bahnschrift SemiBold SemiConden"/>
                <a:ea typeface="DejaVu Sans"/>
              </a:rPr>
              <a:t>то это значит, что клубных формирований для взрослых старше 35 лет у КДУ нет!             Так быть не может!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ru-RU" sz="1600" spc="-1" strike="noStrike">
                <a:solidFill>
                  <a:srgbClr val="000000"/>
                </a:solidFill>
                <a:latin typeface="Bahnschrift SemiBold SemiConden"/>
                <a:ea typeface="DejaVu Sans"/>
              </a:rPr>
              <a:t>Сумма граф 4 и 5 категорически не может быть больше графы 3!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ff0000"/>
                </a:solidFill>
                <a:latin typeface="Bahnschrift SemiBold SemiConden"/>
                <a:ea typeface="DejaVu Sans"/>
              </a:rPr>
              <a:t>Графа 8=11+15+16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5" name="CustomShape 5"/>
          <p:cNvSpPr/>
          <p:nvPr/>
        </p:nvSpPr>
        <p:spPr>
          <a:xfrm rot="20672400">
            <a:off x="317160" y="5629320"/>
            <a:ext cx="1167480" cy="6764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ff0000"/>
                </a:solidFill>
                <a:latin typeface="Bahnschrift SemiBold SemiConden"/>
                <a:ea typeface="DejaVu Sans"/>
              </a:rPr>
              <a:t>Внимание!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36" name="Рисунок 14" descr=""/>
          <p:cNvPicPr/>
          <p:nvPr/>
        </p:nvPicPr>
        <p:blipFill>
          <a:blip r:embed="rId5"/>
          <a:stretch/>
        </p:blipFill>
        <p:spPr>
          <a:xfrm>
            <a:off x="7404120" y="2702880"/>
            <a:ext cx="256320" cy="201960"/>
          </a:xfrm>
          <a:prstGeom prst="rect">
            <a:avLst/>
          </a:prstGeom>
          <a:ln>
            <a:noFill/>
          </a:ln>
        </p:spPr>
      </p:pic>
      <p:pic>
        <p:nvPicPr>
          <p:cNvPr id="137" name="Рисунок 15" descr=""/>
          <p:cNvPicPr/>
          <p:nvPr/>
        </p:nvPicPr>
        <p:blipFill>
          <a:blip r:embed="rId6"/>
          <a:stretch/>
        </p:blipFill>
        <p:spPr>
          <a:xfrm>
            <a:off x="10147320" y="2687400"/>
            <a:ext cx="274680" cy="217440"/>
          </a:xfrm>
          <a:prstGeom prst="rect">
            <a:avLst/>
          </a:prstGeom>
          <a:ln>
            <a:noFill/>
          </a:ln>
        </p:spPr>
      </p:pic>
      <p:pic>
        <p:nvPicPr>
          <p:cNvPr id="138" name="Рисунок 16" descr=""/>
          <p:cNvPicPr/>
          <p:nvPr/>
        </p:nvPicPr>
        <p:blipFill>
          <a:blip r:embed="rId7"/>
          <a:stretch/>
        </p:blipFill>
        <p:spPr>
          <a:xfrm>
            <a:off x="11302920" y="2712960"/>
            <a:ext cx="274680" cy="217440"/>
          </a:xfrm>
          <a:prstGeom prst="rect">
            <a:avLst/>
          </a:prstGeom>
          <a:ln>
            <a:noFill/>
          </a:ln>
        </p:spPr>
      </p:pic>
      <p:pic>
        <p:nvPicPr>
          <p:cNvPr id="139" name="Рисунок 17" descr=""/>
          <p:cNvPicPr/>
          <p:nvPr/>
        </p:nvPicPr>
        <p:blipFill>
          <a:blip r:embed="rId8"/>
          <a:srcRect l="9298" t="44171" r="14013" b="19169"/>
          <a:stretch/>
        </p:blipFill>
        <p:spPr>
          <a:xfrm>
            <a:off x="5014440" y="2638800"/>
            <a:ext cx="450360" cy="304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287280" y="244800"/>
            <a:ext cx="4411800" cy="36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Bahnschrift SemiBold"/>
                <a:ea typeface="DejaVu Sans"/>
              </a:rPr>
              <a:t>Раздел 2.</a:t>
            </a:r>
            <a:r>
              <a:rPr b="1" lang="ru-RU" sz="1800" spc="-1" strike="noStrike">
                <a:solidFill>
                  <a:srgbClr val="000000"/>
                </a:solidFill>
                <a:latin typeface="Gill Sans MT"/>
                <a:ea typeface="DejaVu Sans"/>
              </a:rPr>
              <a:t> Клубные формирования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912960" y="3516120"/>
            <a:ext cx="10833480" cy="14914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  <a:ea typeface="Cambria"/>
              </a:rPr>
              <a:t>Внимание!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Calibri"/>
                <a:ea typeface="Cambria"/>
              </a:rPr>
              <a:t>Графы 17+25+31+42+47+48+49+50+51+52 = ГРАФА 11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5842080" y="168480"/>
            <a:ext cx="6069960" cy="942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Gill Sans MT"/>
                <a:ea typeface="DejaVu Sans"/>
              </a:rPr>
              <a:t>Таблица для проверки числа клубных формирований и количества их участников  по жанрам народного творчества</a:t>
            </a:r>
            <a:br/>
            <a:endParaRPr b="0" lang="ru-RU" sz="1400" spc="-1" strike="noStrike"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596880" y="685800"/>
            <a:ext cx="10108800" cy="1726920"/>
          </a:xfrm>
          <a:prstGeom prst="rect">
            <a:avLst/>
          </a:prstGeom>
          <a:ln>
            <a:noFill/>
          </a:ln>
        </p:spPr>
      </p:pic>
      <p:pic>
        <p:nvPicPr>
          <p:cNvPr id="144" name="" descr=""/>
          <p:cNvPicPr/>
          <p:nvPr/>
        </p:nvPicPr>
        <p:blipFill>
          <a:blip r:embed="rId2"/>
          <a:stretch/>
        </p:blipFill>
        <p:spPr>
          <a:xfrm>
            <a:off x="584280" y="2197080"/>
            <a:ext cx="10121400" cy="2107800"/>
          </a:xfrm>
          <a:prstGeom prst="rect">
            <a:avLst/>
          </a:prstGeom>
          <a:ln>
            <a:noFill/>
          </a:ln>
        </p:spPr>
      </p:pic>
      <p:pic>
        <p:nvPicPr>
          <p:cNvPr id="145" name="" descr=""/>
          <p:cNvPicPr/>
          <p:nvPr/>
        </p:nvPicPr>
        <p:blipFill>
          <a:blip r:embed="rId3"/>
          <a:stretch/>
        </p:blipFill>
        <p:spPr>
          <a:xfrm>
            <a:off x="596880" y="4216320"/>
            <a:ext cx="10210320" cy="1371240"/>
          </a:xfrm>
          <a:prstGeom prst="rect">
            <a:avLst/>
          </a:prstGeom>
          <a:ln>
            <a:noFill/>
          </a:ln>
        </p:spPr>
      </p:pic>
      <p:pic>
        <p:nvPicPr>
          <p:cNvPr id="146" name="" descr=""/>
          <p:cNvPicPr/>
          <p:nvPr/>
        </p:nvPicPr>
        <p:blipFill>
          <a:blip r:embed="rId4"/>
          <a:stretch/>
        </p:blipFill>
        <p:spPr>
          <a:xfrm>
            <a:off x="749160" y="5486400"/>
            <a:ext cx="9245160" cy="1231560"/>
          </a:xfrm>
          <a:prstGeom prst="rect">
            <a:avLst/>
          </a:prstGeom>
          <a:ln>
            <a:noFill/>
          </a:ln>
        </p:spPr>
      </p:pic>
      <p:pic>
        <p:nvPicPr>
          <p:cNvPr id="147" name="" descr=""/>
          <p:cNvPicPr/>
          <p:nvPr/>
        </p:nvPicPr>
        <p:blipFill>
          <a:blip r:embed="rId5"/>
          <a:stretch/>
        </p:blipFill>
        <p:spPr>
          <a:xfrm>
            <a:off x="2984400" y="927000"/>
            <a:ext cx="9029520" cy="2628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Рисунок 13" descr=""/>
          <p:cNvPicPr/>
          <p:nvPr/>
        </p:nvPicPr>
        <p:blipFill>
          <a:blip r:embed="rId1"/>
          <a:srcRect l="3724" t="13249" r="5531" b="12902"/>
          <a:stretch/>
        </p:blipFill>
        <p:spPr>
          <a:xfrm>
            <a:off x="0" y="-115560"/>
            <a:ext cx="12191400" cy="8495640"/>
          </a:xfrm>
          <a:prstGeom prst="rect">
            <a:avLst/>
          </a:prstGeom>
          <a:ln>
            <a:noFill/>
          </a:ln>
        </p:spPr>
      </p:pic>
      <p:sp>
        <p:nvSpPr>
          <p:cNvPr id="149" name="CustomShape 1"/>
          <p:cNvSpPr/>
          <p:nvPr/>
        </p:nvSpPr>
        <p:spPr>
          <a:xfrm>
            <a:off x="2654280" y="216000"/>
            <a:ext cx="7305840" cy="62172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rmAutofit fontScale="3000"/>
          </a:bodyPr>
          <a:p>
            <a:pPr algn="ctr">
              <a:lnSpc>
                <a:spcPct val="90000"/>
              </a:lnSpc>
            </a:pPr>
            <a:br/>
            <a:br/>
            <a:r>
              <a:rPr b="1" lang="ru-RU" sz="2200" spc="197" strike="noStrike" cap="all">
                <a:solidFill>
                  <a:srgbClr val="262626"/>
                </a:solidFill>
                <a:latin typeface="Gill Sans MT"/>
              </a:rPr>
              <a:t>Правила ведения </a:t>
            </a:r>
            <a:br/>
            <a:r>
              <a:rPr b="1" lang="ru-RU" sz="2200" spc="197" strike="noStrike" cap="all">
                <a:solidFill>
                  <a:srgbClr val="262626"/>
                </a:solidFill>
                <a:latin typeface="Gill Sans MT"/>
              </a:rPr>
              <a:t>журнала учета клубного формирования</a:t>
            </a:r>
            <a:br/>
            <a:r>
              <a:rPr b="1" lang="ru-RU" sz="2800" spc="197" strike="noStrike" cap="all">
                <a:solidFill>
                  <a:srgbClr val="262626"/>
                </a:solidFill>
                <a:latin typeface="Gill Sans MT"/>
              </a:rPr>
              <a:t> </a:t>
            </a:r>
            <a:br/>
            <a:endParaRPr b="0" lang="ru-RU" sz="2800" spc="-1" strike="noStrike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2286000" y="1116000"/>
            <a:ext cx="9828000" cy="594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i="1" lang="ru-RU" sz="1800" spc="-1" strike="noStrike">
                <a:solidFill>
                  <a:srgbClr val="0d0d0d"/>
                </a:solidFill>
                <a:latin typeface="Sitka Subheading"/>
              </a:rPr>
              <a:t>Журнал учета клубного формирования (далее - журнал) является основным документом учета всей работы клубного формирования (кружка, студии, клуба по интересам и др.) и главной формой контроля работы клубного формирования. На основании показателей журнала заполняется годовой статистический отчет по форме 7-НК, утвержденной Приказом Росстата от 30.12.2015 № 671 (раздел 2. Культурно-досуговые формирования).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i="1" lang="ru-RU" sz="1800" spc="-1" strike="noStrike">
                <a:solidFill>
                  <a:srgbClr val="0d0d0d"/>
                </a:solidFill>
                <a:latin typeface="Sitka Subheading"/>
              </a:rPr>
              <a:t>Журнал ведется лично руководителем клубного формирования. Отметки в журнале производятся на каждом занятии.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i="1" lang="ru-RU" sz="1800" spc="-1" strike="noStrike">
                <a:solidFill>
                  <a:srgbClr val="0d0d0d"/>
                </a:solidFill>
                <a:latin typeface="Sitka Subheading"/>
              </a:rPr>
              <a:t>Заполнение всех граф обязательно.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i="1" lang="ru-RU" sz="1800" spc="-1" strike="noStrike">
                <a:solidFill>
                  <a:srgbClr val="0d0d0d"/>
                </a:solidFill>
                <a:latin typeface="Sitka Subheading"/>
              </a:rPr>
              <a:t>В разделе «План работы клубного формирования» указываются форма (индивидуальное, групповое, ансамблевое, репетиция и др.) занятия и его тема.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i="1" lang="ru-RU" sz="1800" spc="-1" strike="noStrike">
                <a:solidFill>
                  <a:srgbClr val="0d0d0d"/>
                </a:solidFill>
                <a:latin typeface="Sitka Subheading"/>
              </a:rPr>
              <a:t>Исправления (помарки и перечеркивания) написанного текста в журнале не разрешаются.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i="1" lang="ru-RU" sz="1800" spc="-1" strike="noStrike">
                <a:solidFill>
                  <a:srgbClr val="0d0d0d"/>
                </a:solidFill>
                <a:latin typeface="Sitka Subheading"/>
              </a:rPr>
              <a:t> </a:t>
            </a:r>
            <a:r>
              <a:rPr b="0" i="1" lang="ru-RU" sz="1800" spc="-1" strike="noStrike">
                <a:solidFill>
                  <a:srgbClr val="0d0d0d"/>
                </a:solidFill>
                <a:latin typeface="Sitka Subheading"/>
              </a:rPr>
              <a:t>В случае окончания журнала учет продолжается по той же форме в новом журнале.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i="1" lang="ru-RU" sz="1800" spc="-1" strike="noStrike">
                <a:solidFill>
                  <a:srgbClr val="0d0d0d"/>
                </a:solidFill>
                <a:latin typeface="Sitka Subheading"/>
              </a:rPr>
              <a:t>Заполненный журнал хранится в администрации учреждения культуры клубного типа как документ строгой отчетности в течение трех лет.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i="1" lang="ru-RU" sz="1800" spc="-1" strike="noStrike">
                <a:solidFill>
                  <a:srgbClr val="0d0d0d"/>
                </a:solidFill>
                <a:latin typeface="Sitka Subheading"/>
              </a:rPr>
              <a:t>Ответственность за правильность и систематичность ведения, а также сохранность журнала несет руководитель клубного формирования.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i="1" lang="ru-RU" sz="1800" spc="-1" strike="noStrike">
                <a:solidFill>
                  <a:srgbClr val="0d0d0d"/>
                </a:solidFill>
                <a:latin typeface="Sitka Subheading"/>
              </a:rPr>
              <a:t>При проверке учреждения культуры клубного типа журнал представляется проверяющему должностному лицу по требованию для ознакомления.  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151" name="Рисунок 3" descr=""/>
          <p:cNvPicPr/>
          <p:nvPr/>
        </p:nvPicPr>
        <p:blipFill>
          <a:blip r:embed="rId2"/>
          <a:stretch/>
        </p:blipFill>
        <p:spPr>
          <a:xfrm>
            <a:off x="1495440" y="4483080"/>
            <a:ext cx="474840" cy="389520"/>
          </a:xfrm>
          <a:prstGeom prst="rect">
            <a:avLst/>
          </a:prstGeom>
          <a:ln>
            <a:noFill/>
          </a:ln>
        </p:spPr>
      </p:pic>
      <p:pic>
        <p:nvPicPr>
          <p:cNvPr id="152" name="Рисунок 4" descr=""/>
          <p:cNvPicPr/>
          <p:nvPr/>
        </p:nvPicPr>
        <p:blipFill>
          <a:blip r:embed="rId3"/>
          <a:stretch/>
        </p:blipFill>
        <p:spPr>
          <a:xfrm>
            <a:off x="1514880" y="4084200"/>
            <a:ext cx="474840" cy="389520"/>
          </a:xfrm>
          <a:prstGeom prst="rect">
            <a:avLst/>
          </a:prstGeom>
          <a:ln>
            <a:noFill/>
          </a:ln>
        </p:spPr>
      </p:pic>
      <p:pic>
        <p:nvPicPr>
          <p:cNvPr id="153" name="Рисунок 5" descr=""/>
          <p:cNvPicPr/>
          <p:nvPr/>
        </p:nvPicPr>
        <p:blipFill>
          <a:blip r:embed="rId4"/>
          <a:stretch/>
        </p:blipFill>
        <p:spPr>
          <a:xfrm>
            <a:off x="1514880" y="3607560"/>
            <a:ext cx="474840" cy="389520"/>
          </a:xfrm>
          <a:prstGeom prst="rect">
            <a:avLst/>
          </a:prstGeom>
          <a:ln>
            <a:noFill/>
          </a:ln>
        </p:spPr>
      </p:pic>
      <p:pic>
        <p:nvPicPr>
          <p:cNvPr id="154" name="Рисунок 6" descr=""/>
          <p:cNvPicPr/>
          <p:nvPr/>
        </p:nvPicPr>
        <p:blipFill>
          <a:blip r:embed="rId5"/>
          <a:stretch/>
        </p:blipFill>
        <p:spPr>
          <a:xfrm>
            <a:off x="1500840" y="3109680"/>
            <a:ext cx="474840" cy="389520"/>
          </a:xfrm>
          <a:prstGeom prst="rect">
            <a:avLst/>
          </a:prstGeom>
          <a:ln>
            <a:noFill/>
          </a:ln>
        </p:spPr>
      </p:pic>
      <p:pic>
        <p:nvPicPr>
          <p:cNvPr id="155" name="Рисунок 7" descr=""/>
          <p:cNvPicPr/>
          <p:nvPr/>
        </p:nvPicPr>
        <p:blipFill>
          <a:blip r:embed="rId6"/>
          <a:stretch/>
        </p:blipFill>
        <p:spPr>
          <a:xfrm>
            <a:off x="1503720" y="2496600"/>
            <a:ext cx="474840" cy="389520"/>
          </a:xfrm>
          <a:prstGeom prst="rect">
            <a:avLst/>
          </a:prstGeom>
          <a:ln>
            <a:noFill/>
          </a:ln>
        </p:spPr>
      </p:pic>
      <p:pic>
        <p:nvPicPr>
          <p:cNvPr id="156" name="Рисунок 8" descr=""/>
          <p:cNvPicPr/>
          <p:nvPr/>
        </p:nvPicPr>
        <p:blipFill>
          <a:blip r:embed="rId7"/>
          <a:stretch/>
        </p:blipFill>
        <p:spPr>
          <a:xfrm>
            <a:off x="1504080" y="1114560"/>
            <a:ext cx="474840" cy="389520"/>
          </a:xfrm>
          <a:prstGeom prst="rect">
            <a:avLst/>
          </a:prstGeom>
          <a:ln>
            <a:noFill/>
          </a:ln>
        </p:spPr>
      </p:pic>
      <p:pic>
        <p:nvPicPr>
          <p:cNvPr id="157" name="Рисунок 9" descr=""/>
          <p:cNvPicPr/>
          <p:nvPr/>
        </p:nvPicPr>
        <p:blipFill>
          <a:blip r:embed="rId8"/>
          <a:stretch/>
        </p:blipFill>
        <p:spPr>
          <a:xfrm>
            <a:off x="1514880" y="6127920"/>
            <a:ext cx="474840" cy="389520"/>
          </a:xfrm>
          <a:prstGeom prst="rect">
            <a:avLst/>
          </a:prstGeom>
          <a:ln>
            <a:noFill/>
          </a:ln>
        </p:spPr>
      </p:pic>
      <p:pic>
        <p:nvPicPr>
          <p:cNvPr id="158" name="Рисунок 10" descr=""/>
          <p:cNvPicPr/>
          <p:nvPr/>
        </p:nvPicPr>
        <p:blipFill>
          <a:blip r:embed="rId9"/>
          <a:stretch/>
        </p:blipFill>
        <p:spPr>
          <a:xfrm>
            <a:off x="1514880" y="5498640"/>
            <a:ext cx="474840" cy="389520"/>
          </a:xfrm>
          <a:prstGeom prst="rect">
            <a:avLst/>
          </a:prstGeom>
          <a:ln>
            <a:noFill/>
          </a:ln>
        </p:spPr>
      </p:pic>
      <p:pic>
        <p:nvPicPr>
          <p:cNvPr id="159" name="Рисунок 11" descr=""/>
          <p:cNvPicPr/>
          <p:nvPr/>
        </p:nvPicPr>
        <p:blipFill>
          <a:blip r:embed="rId10"/>
          <a:stretch/>
        </p:blipFill>
        <p:spPr>
          <a:xfrm>
            <a:off x="1495440" y="4959720"/>
            <a:ext cx="474840" cy="389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464</TotalTime>
  <Application>LibreOffice/6.2.8.2$Windows_X86_64 LibreOffice_project/f82ddfca21ebc1e222a662a32b25c0c9d20169ee</Application>
  <Words>2412</Words>
  <Paragraphs>544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2023-12-11T07:51:57Z</dcterms:created>
  <dc:creator>MAINTEK</dc:creator>
  <dc:description/>
  <dc:language>ru-RU</dc:language>
  <cp:lastModifiedBy/>
  <dcterms:modified xsi:type="dcterms:W3CDTF">2023-12-13T12:49:30Z</dcterms:modified>
  <cp:revision>40</cp:revision>
  <dc:subject/>
  <dc:title>Методические рекомендации для специалистов культурно-досуговых учреждений Калужской области по методике заполнения формы статистической отчетности 7-нк « Сведения об организации культурно-досугового типа» за 2023 год.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15</vt:i4>
  </property>
</Properties>
</file>